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Poppins Semi-Bold" charset="1" panose="00000700000000000000"/>
      <p:regular r:id="rId20"/>
    </p:embeddedFont>
    <p:embeddedFont>
      <p:font typeface="Poppins Ultra-Bold" charset="1" panose="000009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jpeg" Type="http://schemas.openxmlformats.org/officeDocument/2006/relationships/image"/><Relationship Id="rId5" Target="../media/image41.jpeg" Type="http://schemas.openxmlformats.org/officeDocument/2006/relationships/image"/><Relationship Id="rId6" Target="../media/image42.jpeg" Type="http://schemas.openxmlformats.org/officeDocument/2006/relationships/image"/><Relationship Id="rId7" Target="../media/image43.jpe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svg" Type="http://schemas.openxmlformats.org/officeDocument/2006/relationships/image"/><Relationship Id="rId12" Target="../media/image1.png" Type="http://schemas.openxmlformats.org/officeDocument/2006/relationships/image"/><Relationship Id="rId13" Target="../media/image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6.png" Type="http://schemas.openxmlformats.org/officeDocument/2006/relationships/image"/><Relationship Id="rId5" Target="../media/image47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.png" Type="http://schemas.openxmlformats.org/officeDocument/2006/relationships/image"/><Relationship Id="rId11" Target="../media/image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52419" y="1795554"/>
            <a:ext cx="15383162" cy="355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27"/>
              </a:lnSpc>
            </a:pPr>
            <a:r>
              <a:rPr lang="en-US" b="true" sz="11451" spc="-4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PENGEMBANGAN APLIKASI GUI E-NOSE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3519815" y="1249114"/>
            <a:ext cx="13315766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5628809" y="1985681"/>
            <a:ext cx="3260982" cy="1636420"/>
          </a:xfrm>
          <a:custGeom>
            <a:avLst/>
            <a:gdLst/>
            <a:ahLst/>
            <a:cxnLst/>
            <a:rect r="r" b="b" t="t" l="l"/>
            <a:pathLst>
              <a:path h="1636420" w="3260982">
                <a:moveTo>
                  <a:pt x="0" y="0"/>
                </a:moveTo>
                <a:lnTo>
                  <a:pt x="3260982" y="0"/>
                </a:lnTo>
                <a:lnTo>
                  <a:pt x="3260982" y="1636420"/>
                </a:lnTo>
                <a:lnTo>
                  <a:pt x="0" y="163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90122" y="5353398"/>
            <a:ext cx="6037644" cy="3820182"/>
          </a:xfrm>
          <a:custGeom>
            <a:avLst/>
            <a:gdLst/>
            <a:ahLst/>
            <a:cxnLst/>
            <a:rect r="r" b="b" t="t" l="l"/>
            <a:pathLst>
              <a:path h="3820182" w="6037644">
                <a:moveTo>
                  <a:pt x="0" y="0"/>
                </a:moveTo>
                <a:lnTo>
                  <a:pt x="6037644" y="0"/>
                </a:lnTo>
                <a:lnTo>
                  <a:pt x="6037644" y="3820182"/>
                </a:lnTo>
                <a:lnTo>
                  <a:pt x="0" y="38201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121852" y="5972523"/>
            <a:ext cx="10044296" cy="707352"/>
            <a:chOff x="0" y="0"/>
            <a:chExt cx="2645411" cy="1862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45411" cy="186298"/>
            </a:xfrm>
            <a:custGeom>
              <a:avLst/>
              <a:gdLst/>
              <a:ahLst/>
              <a:cxnLst/>
              <a:rect r="r" b="b" t="t" l="l"/>
              <a:pathLst>
                <a:path h="186298" w="2645411">
                  <a:moveTo>
                    <a:pt x="77078" y="0"/>
                  </a:moveTo>
                  <a:lnTo>
                    <a:pt x="2568333" y="0"/>
                  </a:lnTo>
                  <a:cubicBezTo>
                    <a:pt x="2610902" y="0"/>
                    <a:pt x="2645411" y="34509"/>
                    <a:pt x="2645411" y="77078"/>
                  </a:cubicBezTo>
                  <a:lnTo>
                    <a:pt x="2645411" y="109221"/>
                  </a:lnTo>
                  <a:cubicBezTo>
                    <a:pt x="2645411" y="129663"/>
                    <a:pt x="2637291" y="149268"/>
                    <a:pt x="2622836" y="163723"/>
                  </a:cubicBezTo>
                  <a:cubicBezTo>
                    <a:pt x="2608381" y="178178"/>
                    <a:pt x="2588776" y="186298"/>
                    <a:pt x="2568333" y="186298"/>
                  </a:cubicBezTo>
                  <a:lnTo>
                    <a:pt x="77078" y="186298"/>
                  </a:lnTo>
                  <a:cubicBezTo>
                    <a:pt x="34509" y="186298"/>
                    <a:pt x="0" y="151790"/>
                    <a:pt x="0" y="109221"/>
                  </a:cubicBezTo>
                  <a:lnTo>
                    <a:pt x="0" y="77078"/>
                  </a:lnTo>
                  <a:cubicBezTo>
                    <a:pt x="0" y="56635"/>
                    <a:pt x="8121" y="37030"/>
                    <a:pt x="22576" y="22576"/>
                  </a:cubicBezTo>
                  <a:cubicBezTo>
                    <a:pt x="37030" y="8121"/>
                    <a:pt x="56635" y="0"/>
                    <a:pt x="77078" y="0"/>
                  </a:cubicBezTo>
                  <a:close/>
                </a:path>
              </a:pathLst>
            </a:custGeom>
            <a:solidFill>
              <a:srgbClr val="1C01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645411" cy="243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255815" y="6077804"/>
            <a:ext cx="11776370" cy="43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2" spc="89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INTEGRASI REAL-TIME RUST &amp; 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81177" y="7580342"/>
            <a:ext cx="5925645" cy="393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7"/>
              </a:lnSpc>
            </a:pPr>
            <a:r>
              <a:rPr lang="en-US" b="true" sz="2148" spc="2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DOSEN : AHMAD RADHY S.SI, M.SI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587667" y="8586427"/>
            <a:ext cx="13476209" cy="671873"/>
            <a:chOff x="0" y="0"/>
            <a:chExt cx="17968278" cy="89583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57150"/>
              <a:ext cx="17968278" cy="952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7"/>
                </a:lnSpc>
              </a:pPr>
              <a:r>
                <a:rPr lang="en-US" sz="2048" spc="25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Naufaliano Saputra (2042241024)</a:t>
              </a:r>
              <a:r>
                <a:rPr lang="en-US" b="true" sz="2048" spc="25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     </a:t>
              </a:r>
              <a:r>
                <a:rPr lang="en-US" sz="2048" spc="25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Revi Azizu Rohman (2042241029) </a:t>
              </a:r>
            </a:p>
            <a:p>
              <a:pPr algn="ctr">
                <a:lnSpc>
                  <a:spcPts val="2867"/>
                </a:lnSpc>
              </a:pPr>
              <a:r>
                <a:rPr lang="en-US" sz="2048" spc="25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Annisaa Zulfa Ahsanah (2042241040)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561469" y="-57150"/>
              <a:ext cx="625242" cy="47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42230" indent="-221115" lvl="1">
                <a:lnSpc>
                  <a:spcPts val="2867"/>
                </a:lnSpc>
                <a:buFont typeface="Arial"/>
                <a:buChar char="•"/>
              </a:pP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6032337" y="-57150"/>
              <a:ext cx="625242" cy="47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42230" indent="-221115" lvl="1">
                <a:lnSpc>
                  <a:spcPts val="2867"/>
                </a:lnSpc>
                <a:buFont typeface="Arial"/>
                <a:buChar char="•"/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66872" y="-57150"/>
              <a:ext cx="625242" cy="47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42230" indent="-221115" lvl="1">
                <a:lnSpc>
                  <a:spcPts val="2867"/>
                </a:lnSpc>
                <a:buFont typeface="Arial"/>
                <a:buChar char="•"/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503001" y="425450"/>
              <a:ext cx="625242" cy="47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42230" indent="-221115" lvl="1">
                <a:lnSpc>
                  <a:spcPts val="2867"/>
                </a:lnSpc>
                <a:buFont typeface="Arial"/>
                <a:buChar char="•"/>
              </a:pP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812417" y="425450"/>
              <a:ext cx="625242" cy="47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442230" indent="-221115" lvl="1">
                <a:lnSpc>
                  <a:spcPts val="2867"/>
                </a:lnSpc>
                <a:buFont typeface="Arial"/>
                <a:buChar char="•"/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765054" y="1306545"/>
            <a:ext cx="12918693" cy="184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311759" y="3352435"/>
            <a:ext cx="7371988" cy="5631794"/>
            <a:chOff x="0" y="0"/>
            <a:chExt cx="9829318" cy="75090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38602" y="753826"/>
              <a:ext cx="4347543" cy="2898362"/>
            </a:xfrm>
            <a:custGeom>
              <a:avLst/>
              <a:gdLst/>
              <a:ahLst/>
              <a:cxnLst/>
              <a:rect r="r" b="b" t="t" l="l"/>
              <a:pathLst>
                <a:path h="2898362" w="4347543">
                  <a:moveTo>
                    <a:pt x="0" y="0"/>
                  </a:moveTo>
                  <a:lnTo>
                    <a:pt x="4347543" y="0"/>
                  </a:lnTo>
                  <a:lnTo>
                    <a:pt x="4347543" y="2898362"/>
                  </a:lnTo>
                  <a:lnTo>
                    <a:pt x="0" y="2898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711343" y="753826"/>
              <a:ext cx="4347543" cy="2898362"/>
            </a:xfrm>
            <a:custGeom>
              <a:avLst/>
              <a:gdLst/>
              <a:ahLst/>
              <a:cxnLst/>
              <a:rect r="r" b="b" t="t" l="l"/>
              <a:pathLst>
                <a:path h="2898362" w="4347543">
                  <a:moveTo>
                    <a:pt x="0" y="0"/>
                  </a:moveTo>
                  <a:lnTo>
                    <a:pt x="4347542" y="0"/>
                  </a:lnTo>
                  <a:lnTo>
                    <a:pt x="4347542" y="2898362"/>
                  </a:lnTo>
                  <a:lnTo>
                    <a:pt x="0" y="2898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38602" y="4185588"/>
              <a:ext cx="4347543" cy="2898362"/>
            </a:xfrm>
            <a:custGeom>
              <a:avLst/>
              <a:gdLst/>
              <a:ahLst/>
              <a:cxnLst/>
              <a:rect r="r" b="b" t="t" l="l"/>
              <a:pathLst>
                <a:path h="2898362" w="4347543">
                  <a:moveTo>
                    <a:pt x="0" y="0"/>
                  </a:moveTo>
                  <a:lnTo>
                    <a:pt x="4347543" y="0"/>
                  </a:lnTo>
                  <a:lnTo>
                    <a:pt x="4347543" y="2898362"/>
                  </a:lnTo>
                  <a:lnTo>
                    <a:pt x="0" y="2898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711343" y="4185588"/>
              <a:ext cx="4347543" cy="2898362"/>
            </a:xfrm>
            <a:custGeom>
              <a:avLst/>
              <a:gdLst/>
              <a:ahLst/>
              <a:cxnLst/>
              <a:rect r="r" b="b" t="t" l="l"/>
              <a:pathLst>
                <a:path h="2898362" w="4347543">
                  <a:moveTo>
                    <a:pt x="0" y="0"/>
                  </a:moveTo>
                  <a:lnTo>
                    <a:pt x="4347542" y="0"/>
                  </a:lnTo>
                  <a:lnTo>
                    <a:pt x="4347542" y="2898362"/>
                  </a:lnTo>
                  <a:lnTo>
                    <a:pt x="0" y="2898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-60554">
              <a:off x="1032992" y="421571"/>
              <a:ext cx="2910180" cy="664509"/>
            </a:xfrm>
            <a:custGeom>
              <a:avLst/>
              <a:gdLst/>
              <a:ahLst/>
              <a:cxnLst/>
              <a:rect r="r" b="b" t="t" l="l"/>
              <a:pathLst>
                <a:path h="664509" w="2910180">
                  <a:moveTo>
                    <a:pt x="0" y="0"/>
                  </a:moveTo>
                  <a:lnTo>
                    <a:pt x="2910181" y="0"/>
                  </a:lnTo>
                  <a:lnTo>
                    <a:pt x="2910181" y="664510"/>
                  </a:lnTo>
                  <a:lnTo>
                    <a:pt x="0" y="664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86126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true" flipV="false" rot="-60554">
              <a:off x="889528" y="3814040"/>
              <a:ext cx="3045691" cy="664509"/>
            </a:xfrm>
            <a:custGeom>
              <a:avLst/>
              <a:gdLst/>
              <a:ahLst/>
              <a:cxnLst/>
              <a:rect r="r" b="b" t="t" l="l"/>
              <a:pathLst>
                <a:path h="664509" w="3045691">
                  <a:moveTo>
                    <a:pt x="3045691" y="0"/>
                  </a:moveTo>
                  <a:lnTo>
                    <a:pt x="0" y="0"/>
                  </a:lnTo>
                  <a:lnTo>
                    <a:pt x="0" y="664509"/>
                  </a:lnTo>
                  <a:lnTo>
                    <a:pt x="3045691" y="664509"/>
                  </a:lnTo>
                  <a:lnTo>
                    <a:pt x="3045691" y="0"/>
                  </a:lnTo>
                  <a:close/>
                </a:path>
              </a:pathLst>
            </a:custGeom>
            <a:blipFill>
              <a:blip r:embed="rId8"/>
              <a:stretch>
                <a:fillRect l="0" t="-92464" r="0" b="-2328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60554">
              <a:off x="5430024" y="333060"/>
              <a:ext cx="2910180" cy="745496"/>
            </a:xfrm>
            <a:custGeom>
              <a:avLst/>
              <a:gdLst/>
              <a:ahLst/>
              <a:cxnLst/>
              <a:rect r="r" b="b" t="t" l="l"/>
              <a:pathLst>
                <a:path h="745496" w="2910180">
                  <a:moveTo>
                    <a:pt x="0" y="0"/>
                  </a:moveTo>
                  <a:lnTo>
                    <a:pt x="2910180" y="0"/>
                  </a:lnTo>
                  <a:lnTo>
                    <a:pt x="2910180" y="745495"/>
                  </a:lnTo>
                  <a:lnTo>
                    <a:pt x="0" y="745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1970" r="0" b="-53936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true" flipV="false" rot="-60554">
              <a:off x="5342090" y="3812840"/>
              <a:ext cx="2910180" cy="745496"/>
            </a:xfrm>
            <a:custGeom>
              <a:avLst/>
              <a:gdLst/>
              <a:ahLst/>
              <a:cxnLst/>
              <a:rect r="r" b="b" t="t" l="l"/>
              <a:pathLst>
                <a:path h="745496" w="2910180">
                  <a:moveTo>
                    <a:pt x="2910180" y="0"/>
                  </a:moveTo>
                  <a:lnTo>
                    <a:pt x="0" y="0"/>
                  </a:lnTo>
                  <a:lnTo>
                    <a:pt x="0" y="745496"/>
                  </a:lnTo>
                  <a:lnTo>
                    <a:pt x="2910180" y="745496"/>
                  </a:lnTo>
                  <a:lnTo>
                    <a:pt x="2910180" y="0"/>
                  </a:lnTo>
                  <a:close/>
                </a:path>
              </a:pathLst>
            </a:custGeom>
            <a:blipFill>
              <a:blip r:embed="rId8"/>
              <a:stretch>
                <a:fillRect l="0" t="-11970" r="0" b="-53936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5975185" y="512972"/>
              <a:ext cx="1873284" cy="405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7"/>
                </a:lnSpc>
                <a:spcBef>
                  <a:spcPct val="0"/>
                </a:spcBef>
              </a:pPr>
              <a:r>
                <a:rPr lang="en-US" sz="1762" spc="220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JAMBU ICE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031901" y="455898"/>
              <a:ext cx="912363" cy="462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5"/>
                </a:lnSpc>
                <a:spcBef>
                  <a:spcPct val="0"/>
                </a:spcBef>
              </a:pPr>
              <a:r>
                <a:rPr lang="en-US" sz="1997" spc="249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APEL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215366" y="3956364"/>
              <a:ext cx="2394016" cy="334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9"/>
                </a:lnSpc>
                <a:spcBef>
                  <a:spcPct val="0"/>
                </a:spcBef>
              </a:pPr>
              <a:r>
                <a:rPr lang="en-US" sz="1413" spc="1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MALBORO MERAH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5935524" y="3994464"/>
              <a:ext cx="1899181" cy="334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9"/>
                </a:lnSpc>
                <a:spcBef>
                  <a:spcPct val="0"/>
                </a:spcBef>
              </a:pPr>
              <a:r>
                <a:rPr lang="en-US" sz="1413" spc="176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MALBORO ICE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29318" cy="7509059"/>
            </a:xfrm>
            <a:custGeom>
              <a:avLst/>
              <a:gdLst/>
              <a:ahLst/>
              <a:cxnLst/>
              <a:rect r="r" b="b" t="t" l="l"/>
              <a:pathLst>
                <a:path h="7509059" w="9829318">
                  <a:moveTo>
                    <a:pt x="0" y="0"/>
                  </a:moveTo>
                  <a:lnTo>
                    <a:pt x="9829318" y="0"/>
                  </a:lnTo>
                  <a:lnTo>
                    <a:pt x="9829318" y="7509059"/>
                  </a:lnTo>
                  <a:lnTo>
                    <a:pt x="0" y="7509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37199" t="0" r="0" b="-5664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440554" y="1785549"/>
            <a:ext cx="5406892" cy="85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7"/>
              </a:lnSpc>
            </a:pPr>
            <a:r>
              <a:rPr lang="en-US" sz="5300" spc="-185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Hasil Pengujian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09056" y="5316544"/>
            <a:ext cx="6485494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yang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di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gunak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erap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yawa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 t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emb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kau, 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perti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rbon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ksida (CO)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rt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enyawa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org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ani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latil (VOC)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 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tanol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000" strike="noStrike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(C₂H₅OH)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Pe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bedaan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dan konsentrasi senyawa gas tersebut menghasilkan pola respons sensor yang unik untuk setiap varian tembakau.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28700" y="3992379"/>
            <a:ext cx="7629443" cy="730250"/>
            <a:chOff x="0" y="0"/>
            <a:chExt cx="10172591" cy="97366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123825"/>
              <a:ext cx="9553946" cy="10974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4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Men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ga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 respons sensor terhadap va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ri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tembakau</a:t>
              </a:r>
            </a:p>
            <a:p>
              <a:pPr algn="r">
                <a:lnSpc>
                  <a:spcPts val="3400"/>
                </a:lnSpc>
              </a:pP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id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en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</a:t>
              </a:r>
              <a:r>
                <a:rPr lang="en-US" sz="200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ikasi perbedaan pola sinyal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412007" y="447675"/>
              <a:ext cx="760584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431801" indent="-215900" lvl="1">
                <a:lnSpc>
                  <a:spcPts val="3400"/>
                </a:lnSpc>
                <a:buFont typeface="Arial"/>
                <a:buChar char="•"/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9412007" y="-123825"/>
              <a:ext cx="760584" cy="525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431801" indent="-215900" lvl="1">
                <a:lnSpc>
                  <a:spcPts val="3400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990796" y="9766438"/>
            <a:ext cx="17674543" cy="1373034"/>
            <a:chOff x="0" y="0"/>
            <a:chExt cx="4655024" cy="3616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655024" cy="361622"/>
            </a:xfrm>
            <a:custGeom>
              <a:avLst/>
              <a:gdLst/>
              <a:ahLst/>
              <a:cxnLst/>
              <a:rect r="r" b="b" t="t" l="l"/>
              <a:pathLst>
                <a:path h="361622" w="4655024">
                  <a:moveTo>
                    <a:pt x="43803" y="0"/>
                  </a:moveTo>
                  <a:lnTo>
                    <a:pt x="4611221" y="0"/>
                  </a:lnTo>
                  <a:cubicBezTo>
                    <a:pt x="4622838" y="0"/>
                    <a:pt x="4633980" y="4615"/>
                    <a:pt x="4642194" y="12830"/>
                  </a:cubicBezTo>
                  <a:cubicBezTo>
                    <a:pt x="4650409" y="21044"/>
                    <a:pt x="4655024" y="32185"/>
                    <a:pt x="4655024" y="43803"/>
                  </a:cubicBezTo>
                  <a:lnTo>
                    <a:pt x="4655024" y="317819"/>
                  </a:lnTo>
                  <a:cubicBezTo>
                    <a:pt x="4655024" y="329437"/>
                    <a:pt x="4650409" y="340578"/>
                    <a:pt x="4642194" y="348793"/>
                  </a:cubicBezTo>
                  <a:cubicBezTo>
                    <a:pt x="4633980" y="357007"/>
                    <a:pt x="4622838" y="361622"/>
                    <a:pt x="4611221" y="361622"/>
                  </a:cubicBezTo>
                  <a:lnTo>
                    <a:pt x="43803" y="361622"/>
                  </a:lnTo>
                  <a:cubicBezTo>
                    <a:pt x="32185" y="361622"/>
                    <a:pt x="21044" y="357007"/>
                    <a:pt x="12830" y="348793"/>
                  </a:cubicBezTo>
                  <a:cubicBezTo>
                    <a:pt x="4615" y="340578"/>
                    <a:pt x="0" y="329437"/>
                    <a:pt x="0" y="317819"/>
                  </a:cubicBezTo>
                  <a:lnTo>
                    <a:pt x="0" y="43803"/>
                  </a:lnTo>
                  <a:cubicBezTo>
                    <a:pt x="0" y="32185"/>
                    <a:pt x="4615" y="21044"/>
                    <a:pt x="12830" y="12830"/>
                  </a:cubicBezTo>
                  <a:cubicBezTo>
                    <a:pt x="21044" y="4615"/>
                    <a:pt x="32185" y="0"/>
                    <a:pt x="4380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C0140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4655024" cy="418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0796" y="9258300"/>
            <a:ext cx="18250096" cy="1881172"/>
            <a:chOff x="0" y="0"/>
            <a:chExt cx="4806610" cy="495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6610" cy="495453"/>
            </a:xfrm>
            <a:custGeom>
              <a:avLst/>
              <a:gdLst/>
              <a:ahLst/>
              <a:cxnLst/>
              <a:rect r="r" b="b" t="t" l="l"/>
              <a:pathLst>
                <a:path h="495453" w="4806610">
                  <a:moveTo>
                    <a:pt x="42421" y="0"/>
                  </a:moveTo>
                  <a:lnTo>
                    <a:pt x="4764189" y="0"/>
                  </a:lnTo>
                  <a:cubicBezTo>
                    <a:pt x="4775439" y="0"/>
                    <a:pt x="4786229" y="4469"/>
                    <a:pt x="4794185" y="12425"/>
                  </a:cubicBezTo>
                  <a:cubicBezTo>
                    <a:pt x="4802140" y="20380"/>
                    <a:pt x="4806610" y="31170"/>
                    <a:pt x="4806610" y="42421"/>
                  </a:cubicBezTo>
                  <a:lnTo>
                    <a:pt x="4806610" y="453031"/>
                  </a:lnTo>
                  <a:cubicBezTo>
                    <a:pt x="4806610" y="464282"/>
                    <a:pt x="4802140" y="475072"/>
                    <a:pt x="4794185" y="483028"/>
                  </a:cubicBezTo>
                  <a:cubicBezTo>
                    <a:pt x="4786229" y="490983"/>
                    <a:pt x="4775439" y="495453"/>
                    <a:pt x="4764189" y="495453"/>
                  </a:cubicBezTo>
                  <a:lnTo>
                    <a:pt x="42421" y="495453"/>
                  </a:lnTo>
                  <a:cubicBezTo>
                    <a:pt x="31170" y="495453"/>
                    <a:pt x="20380" y="490983"/>
                    <a:pt x="12425" y="483028"/>
                  </a:cubicBezTo>
                  <a:cubicBezTo>
                    <a:pt x="4469" y="475072"/>
                    <a:pt x="0" y="464282"/>
                    <a:pt x="0" y="453031"/>
                  </a:cubicBezTo>
                  <a:lnTo>
                    <a:pt x="0" y="42421"/>
                  </a:lnTo>
                  <a:cubicBezTo>
                    <a:pt x="0" y="31170"/>
                    <a:pt x="4469" y="20380"/>
                    <a:pt x="12425" y="12425"/>
                  </a:cubicBezTo>
                  <a:cubicBezTo>
                    <a:pt x="20380" y="4469"/>
                    <a:pt x="31170" y="0"/>
                    <a:pt x="424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C014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06610" cy="552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949163" y="2746525"/>
            <a:ext cx="1624197" cy="2619673"/>
          </a:xfrm>
          <a:custGeom>
            <a:avLst/>
            <a:gdLst/>
            <a:ahLst/>
            <a:cxnLst/>
            <a:rect r="r" b="b" t="t" l="l"/>
            <a:pathLst>
              <a:path h="2619673" w="1624197">
                <a:moveTo>
                  <a:pt x="0" y="0"/>
                </a:moveTo>
                <a:lnTo>
                  <a:pt x="1624197" y="0"/>
                </a:lnTo>
                <a:lnTo>
                  <a:pt x="1624197" y="2619673"/>
                </a:lnTo>
                <a:lnTo>
                  <a:pt x="0" y="26196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82804" y="2627877"/>
            <a:ext cx="1232751" cy="1988309"/>
          </a:xfrm>
          <a:custGeom>
            <a:avLst/>
            <a:gdLst/>
            <a:ahLst/>
            <a:cxnLst/>
            <a:rect r="r" b="b" t="t" l="l"/>
            <a:pathLst>
              <a:path h="1988309" w="1232751">
                <a:moveTo>
                  <a:pt x="0" y="0"/>
                </a:moveTo>
                <a:lnTo>
                  <a:pt x="1232752" y="0"/>
                </a:lnTo>
                <a:lnTo>
                  <a:pt x="1232752" y="1988308"/>
                </a:lnTo>
                <a:lnTo>
                  <a:pt x="0" y="1988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424451" y="3579501"/>
            <a:ext cx="1624197" cy="2619673"/>
          </a:xfrm>
          <a:custGeom>
            <a:avLst/>
            <a:gdLst/>
            <a:ahLst/>
            <a:cxnLst/>
            <a:rect r="r" b="b" t="t" l="l"/>
            <a:pathLst>
              <a:path h="2619673" w="1624197">
                <a:moveTo>
                  <a:pt x="0" y="0"/>
                </a:moveTo>
                <a:lnTo>
                  <a:pt x="1624197" y="0"/>
                </a:lnTo>
                <a:lnTo>
                  <a:pt x="1624197" y="2619673"/>
                </a:lnTo>
                <a:lnTo>
                  <a:pt x="0" y="26196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10701" y="3970974"/>
            <a:ext cx="1728403" cy="2514872"/>
          </a:xfrm>
          <a:custGeom>
            <a:avLst/>
            <a:gdLst/>
            <a:ahLst/>
            <a:cxnLst/>
            <a:rect r="r" b="b" t="t" l="l"/>
            <a:pathLst>
              <a:path h="2514872" w="1728403">
                <a:moveTo>
                  <a:pt x="0" y="0"/>
                </a:moveTo>
                <a:lnTo>
                  <a:pt x="1728403" y="0"/>
                </a:lnTo>
                <a:lnTo>
                  <a:pt x="1728403" y="2514871"/>
                </a:lnTo>
                <a:lnTo>
                  <a:pt x="0" y="2514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34680" y="4889337"/>
            <a:ext cx="1903598" cy="2769786"/>
          </a:xfrm>
          <a:custGeom>
            <a:avLst/>
            <a:gdLst/>
            <a:ahLst/>
            <a:cxnLst/>
            <a:rect r="r" b="b" t="t" l="l"/>
            <a:pathLst>
              <a:path h="2769786" w="1903598">
                <a:moveTo>
                  <a:pt x="0" y="0"/>
                </a:moveTo>
                <a:lnTo>
                  <a:pt x="1903598" y="0"/>
                </a:lnTo>
                <a:lnTo>
                  <a:pt x="1903598" y="2769786"/>
                </a:lnTo>
                <a:lnTo>
                  <a:pt x="0" y="2769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36946" y="2383681"/>
            <a:ext cx="6877423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6000" spc="-21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Kesimpulan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5380" y="3820523"/>
            <a:ext cx="11122321" cy="433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98"/>
              </a:lnSpc>
              <a:buAutoNum type="arabicPeriod" startAt="1"/>
            </a:pPr>
            <a:r>
              <a:rPr lang="en-US" sz="1800" spc="2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 E-Nose Sukses </a:t>
            </a:r>
          </a:p>
          <a:p>
            <a:pPr algn="l" marL="388620" indent="-194310" lvl="1">
              <a:lnSpc>
                <a:spcPts val="2898"/>
              </a:lnSpc>
              <a:buFont typeface="Arial"/>
              <a:buChar char="•"/>
            </a:pPr>
            <a:r>
              <a:rPr lang="en-US" sz="1800" spc="2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Berhasil dibangun sistem Electronic Nose terintegrasi (Arduino R4 WiFi -Rust-Python Qt)</a:t>
            </a:r>
          </a:p>
          <a:p>
            <a:pPr algn="l" marL="388620" indent="-194310" lvl="1">
              <a:lnSpc>
                <a:spcPts val="2898"/>
              </a:lnSpc>
              <a:buAutoNum type="arabicPeriod" startAt="1"/>
            </a:pPr>
            <a:r>
              <a:rPr lang="en-US" sz="1800" spc="2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 dan Stabilitas </a:t>
            </a:r>
          </a:p>
          <a:p>
            <a:pPr algn="l" marL="388620" indent="-194310" lvl="1">
              <a:lnSpc>
                <a:spcPts val="2898"/>
              </a:lnSpc>
              <a:buFont typeface="Arial"/>
              <a:buChar char="•"/>
            </a:pPr>
            <a:r>
              <a:rPr lang="en-US" sz="1800" spc="2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Rust digunakan sebagai backend untuk pemrosesan berperforma tinggi dan filtering sinyal</a:t>
            </a:r>
          </a:p>
          <a:p>
            <a:pPr algn="l" marL="388620" indent="-194310" lvl="1">
              <a:lnSpc>
                <a:spcPts val="2898"/>
              </a:lnSpc>
              <a:buAutoNum type="arabicPeriod" startAt="1"/>
            </a:pPr>
            <a:r>
              <a:rPr lang="en-US" sz="1800" spc="2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Identifikasi Aroma</a:t>
            </a:r>
          </a:p>
          <a:p>
            <a:pPr algn="l" marL="388620" indent="-194310" lvl="1">
              <a:lnSpc>
                <a:spcPts val="2898"/>
              </a:lnSpc>
              <a:buFont typeface="Arial"/>
              <a:buChar char="•"/>
            </a:pPr>
            <a:r>
              <a:rPr lang="en-US" sz="1800" spc="2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Pengujian membuktikan adanya pola respons sensor unik (fingerprint aroma) untuk membedakan varian sampel (misalnya, tembakau)</a:t>
            </a:r>
          </a:p>
          <a:p>
            <a:pPr algn="l" marL="388620" indent="-194310" lvl="1">
              <a:lnSpc>
                <a:spcPts val="2898"/>
              </a:lnSpc>
              <a:buAutoNum type="arabicPeriod" startAt="1"/>
            </a:pPr>
            <a:r>
              <a:rPr lang="en-US" sz="1800" spc="2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Siap ML</a:t>
            </a:r>
          </a:p>
          <a:p>
            <a:pPr algn="l" marL="388620" indent="-194310" lvl="1">
              <a:lnSpc>
                <a:spcPts val="2898"/>
              </a:lnSpc>
              <a:buFont typeface="Arial"/>
              <a:buChar char="•"/>
            </a:pPr>
            <a:r>
              <a:rPr lang="en-US" sz="1800" spc="2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stabil divisualisasikan, disimpan, dan diintegrasikan dengan Edge Impulse untuk klasifikasi berbasis Machine Learning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3765054" y="1306545"/>
            <a:ext cx="12918693" cy="184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625707"/>
            <a:ext cx="16230600" cy="3483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67"/>
              </a:lnSpc>
            </a:pPr>
            <a:r>
              <a:rPr lang="en-US" b="true" sz="21737" spc="-76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90796" y="9258300"/>
            <a:ext cx="19278796" cy="1987207"/>
            <a:chOff x="0" y="0"/>
            <a:chExt cx="5077543" cy="523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77543" cy="523380"/>
            </a:xfrm>
            <a:custGeom>
              <a:avLst/>
              <a:gdLst/>
              <a:ahLst/>
              <a:cxnLst/>
              <a:rect r="r" b="b" t="t" l="l"/>
              <a:pathLst>
                <a:path h="523380" w="5077543">
                  <a:moveTo>
                    <a:pt x="40158" y="0"/>
                  </a:moveTo>
                  <a:lnTo>
                    <a:pt x="5037385" y="0"/>
                  </a:lnTo>
                  <a:cubicBezTo>
                    <a:pt x="5059564" y="0"/>
                    <a:pt x="5077543" y="17979"/>
                    <a:pt x="5077543" y="40158"/>
                  </a:cubicBezTo>
                  <a:lnTo>
                    <a:pt x="5077543" y="483222"/>
                  </a:lnTo>
                  <a:cubicBezTo>
                    <a:pt x="5077543" y="505400"/>
                    <a:pt x="5059564" y="523380"/>
                    <a:pt x="5037385" y="523380"/>
                  </a:cubicBezTo>
                  <a:lnTo>
                    <a:pt x="40158" y="523380"/>
                  </a:lnTo>
                  <a:cubicBezTo>
                    <a:pt x="17979" y="523380"/>
                    <a:pt x="0" y="505400"/>
                    <a:pt x="0" y="483222"/>
                  </a:cubicBezTo>
                  <a:lnTo>
                    <a:pt x="0" y="40158"/>
                  </a:lnTo>
                  <a:cubicBezTo>
                    <a:pt x="0" y="17979"/>
                    <a:pt x="17979" y="0"/>
                    <a:pt x="4015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C014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077543" cy="5805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97715" y="6718527"/>
            <a:ext cx="9227439" cy="628825"/>
            <a:chOff x="0" y="0"/>
            <a:chExt cx="12303252" cy="83843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1856761" cy="838434"/>
              <a:chOff x="0" y="0"/>
              <a:chExt cx="2342076" cy="16561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342076" cy="165617"/>
              </a:xfrm>
              <a:custGeom>
                <a:avLst/>
                <a:gdLst/>
                <a:ahLst/>
                <a:cxnLst/>
                <a:rect r="r" b="b" t="t" l="l"/>
                <a:pathLst>
                  <a:path h="165617" w="2342076">
                    <a:moveTo>
                      <a:pt x="82808" y="0"/>
                    </a:moveTo>
                    <a:lnTo>
                      <a:pt x="2259268" y="0"/>
                    </a:lnTo>
                    <a:cubicBezTo>
                      <a:pt x="2305002" y="0"/>
                      <a:pt x="2342076" y="37075"/>
                      <a:pt x="2342076" y="82808"/>
                    </a:cubicBezTo>
                    <a:lnTo>
                      <a:pt x="2342076" y="82808"/>
                    </a:lnTo>
                    <a:cubicBezTo>
                      <a:pt x="2342076" y="128542"/>
                      <a:pt x="2305002" y="165617"/>
                      <a:pt x="2259268" y="165617"/>
                    </a:cubicBezTo>
                    <a:lnTo>
                      <a:pt x="82808" y="165617"/>
                    </a:lnTo>
                    <a:cubicBezTo>
                      <a:pt x="37075" y="165617"/>
                      <a:pt x="0" y="128542"/>
                      <a:pt x="0" y="82808"/>
                    </a:cubicBezTo>
                    <a:lnTo>
                      <a:pt x="0" y="82808"/>
                    </a:lnTo>
                    <a:cubicBezTo>
                      <a:pt x="0" y="37075"/>
                      <a:pt x="37075" y="0"/>
                      <a:pt x="82808" y="0"/>
                    </a:cubicBezTo>
                    <a:close/>
                  </a:path>
                </a:pathLst>
              </a:custGeom>
              <a:solidFill>
                <a:srgbClr val="1C014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2342076" cy="2227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2119" y="172867"/>
              <a:ext cx="12261133" cy="435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25"/>
                </a:lnSpc>
              </a:pPr>
              <a:r>
                <a:rPr lang="en-US" sz="1875" spc="69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INTEGRASI REAL-TIME RUST &amp; PYTHON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3765054" y="1306545"/>
            <a:ext cx="12918693" cy="184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765054" y="1287214"/>
            <a:ext cx="12918693" cy="184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-990796" y="9258300"/>
            <a:ext cx="18250096" cy="1881172"/>
            <a:chOff x="0" y="0"/>
            <a:chExt cx="4806610" cy="4954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06610" cy="495453"/>
            </a:xfrm>
            <a:custGeom>
              <a:avLst/>
              <a:gdLst/>
              <a:ahLst/>
              <a:cxnLst/>
              <a:rect r="r" b="b" t="t" l="l"/>
              <a:pathLst>
                <a:path h="495453" w="4806610">
                  <a:moveTo>
                    <a:pt x="42421" y="0"/>
                  </a:moveTo>
                  <a:lnTo>
                    <a:pt x="4764189" y="0"/>
                  </a:lnTo>
                  <a:cubicBezTo>
                    <a:pt x="4775439" y="0"/>
                    <a:pt x="4786229" y="4469"/>
                    <a:pt x="4794185" y="12425"/>
                  </a:cubicBezTo>
                  <a:cubicBezTo>
                    <a:pt x="4802140" y="20380"/>
                    <a:pt x="4806610" y="31170"/>
                    <a:pt x="4806610" y="42421"/>
                  </a:cubicBezTo>
                  <a:lnTo>
                    <a:pt x="4806610" y="453031"/>
                  </a:lnTo>
                  <a:cubicBezTo>
                    <a:pt x="4806610" y="464282"/>
                    <a:pt x="4802140" y="475072"/>
                    <a:pt x="4794185" y="483028"/>
                  </a:cubicBezTo>
                  <a:cubicBezTo>
                    <a:pt x="4786229" y="490983"/>
                    <a:pt x="4775439" y="495453"/>
                    <a:pt x="4764189" y="495453"/>
                  </a:cubicBezTo>
                  <a:lnTo>
                    <a:pt x="42421" y="495453"/>
                  </a:lnTo>
                  <a:cubicBezTo>
                    <a:pt x="31170" y="495453"/>
                    <a:pt x="20380" y="490983"/>
                    <a:pt x="12425" y="483028"/>
                  </a:cubicBezTo>
                  <a:cubicBezTo>
                    <a:pt x="4469" y="475072"/>
                    <a:pt x="0" y="464282"/>
                    <a:pt x="0" y="453031"/>
                  </a:cubicBezTo>
                  <a:lnTo>
                    <a:pt x="0" y="42421"/>
                  </a:lnTo>
                  <a:cubicBezTo>
                    <a:pt x="0" y="31170"/>
                    <a:pt x="4469" y="20380"/>
                    <a:pt x="12425" y="12425"/>
                  </a:cubicBezTo>
                  <a:cubicBezTo>
                    <a:pt x="20380" y="4469"/>
                    <a:pt x="31170" y="0"/>
                    <a:pt x="424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C014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806610" cy="552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45501" y="1845522"/>
            <a:ext cx="4938248" cy="4617167"/>
            <a:chOff x="0" y="0"/>
            <a:chExt cx="6584330" cy="615622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18339" y="0"/>
              <a:ext cx="4967440" cy="5530551"/>
            </a:xfrm>
            <a:custGeom>
              <a:avLst/>
              <a:gdLst/>
              <a:ahLst/>
              <a:cxnLst/>
              <a:rect r="r" b="b" t="t" l="l"/>
              <a:pathLst>
                <a:path h="5530551" w="4967440">
                  <a:moveTo>
                    <a:pt x="0" y="0"/>
                  </a:moveTo>
                  <a:lnTo>
                    <a:pt x="4967440" y="0"/>
                  </a:lnTo>
                  <a:lnTo>
                    <a:pt x="4967440" y="5530551"/>
                  </a:lnTo>
                  <a:lnTo>
                    <a:pt x="0" y="5530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739497"/>
              <a:ext cx="1874487" cy="2104016"/>
            </a:xfrm>
            <a:custGeom>
              <a:avLst/>
              <a:gdLst/>
              <a:ahLst/>
              <a:cxnLst/>
              <a:rect r="r" b="b" t="t" l="l"/>
              <a:pathLst>
                <a:path h="2104016" w="1874487">
                  <a:moveTo>
                    <a:pt x="0" y="0"/>
                  </a:moveTo>
                  <a:lnTo>
                    <a:pt x="1874487" y="0"/>
                  </a:lnTo>
                  <a:lnTo>
                    <a:pt x="1874487" y="2104016"/>
                  </a:lnTo>
                  <a:lnTo>
                    <a:pt x="0" y="2104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4471047" y="4077521"/>
              <a:ext cx="2113283" cy="2078702"/>
            </a:xfrm>
            <a:custGeom>
              <a:avLst/>
              <a:gdLst/>
              <a:ahLst/>
              <a:cxnLst/>
              <a:rect r="r" b="b" t="t" l="l"/>
              <a:pathLst>
                <a:path h="2078702" w="2113283">
                  <a:moveTo>
                    <a:pt x="0" y="0"/>
                  </a:moveTo>
                  <a:lnTo>
                    <a:pt x="2113283" y="0"/>
                  </a:lnTo>
                  <a:lnTo>
                    <a:pt x="2113283" y="2078702"/>
                  </a:lnTo>
                  <a:lnTo>
                    <a:pt x="0" y="2078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5674" y="6009715"/>
            <a:ext cx="2219380" cy="452974"/>
            <a:chOff x="0" y="0"/>
            <a:chExt cx="584528" cy="1193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84528" cy="119302"/>
            </a:xfrm>
            <a:custGeom>
              <a:avLst/>
              <a:gdLst/>
              <a:ahLst/>
              <a:cxnLst/>
              <a:rect r="r" b="b" t="t" l="l"/>
              <a:pathLst>
                <a:path h="119302" w="584528">
                  <a:moveTo>
                    <a:pt x="59651" y="0"/>
                  </a:moveTo>
                  <a:lnTo>
                    <a:pt x="524877" y="0"/>
                  </a:lnTo>
                  <a:cubicBezTo>
                    <a:pt x="540698" y="0"/>
                    <a:pt x="555870" y="6285"/>
                    <a:pt x="567057" y="17471"/>
                  </a:cubicBezTo>
                  <a:cubicBezTo>
                    <a:pt x="578244" y="28658"/>
                    <a:pt x="584528" y="43831"/>
                    <a:pt x="584528" y="59651"/>
                  </a:cubicBezTo>
                  <a:lnTo>
                    <a:pt x="584528" y="59651"/>
                  </a:lnTo>
                  <a:cubicBezTo>
                    <a:pt x="584528" y="92595"/>
                    <a:pt x="557822" y="119302"/>
                    <a:pt x="524877" y="119302"/>
                  </a:cubicBezTo>
                  <a:lnTo>
                    <a:pt x="59651" y="119302"/>
                  </a:lnTo>
                  <a:cubicBezTo>
                    <a:pt x="43831" y="119302"/>
                    <a:pt x="28658" y="113017"/>
                    <a:pt x="17471" y="101830"/>
                  </a:cubicBezTo>
                  <a:cubicBezTo>
                    <a:pt x="6285" y="90644"/>
                    <a:pt x="0" y="75471"/>
                    <a:pt x="0" y="59651"/>
                  </a:cubicBezTo>
                  <a:lnTo>
                    <a:pt x="0" y="59651"/>
                  </a:lnTo>
                  <a:cubicBezTo>
                    <a:pt x="0" y="43831"/>
                    <a:pt x="6285" y="28658"/>
                    <a:pt x="17471" y="17471"/>
                  </a:cubicBezTo>
                  <a:cubicBezTo>
                    <a:pt x="28658" y="6285"/>
                    <a:pt x="43831" y="0"/>
                    <a:pt x="59651" y="0"/>
                  </a:cubicBezTo>
                  <a:close/>
                </a:path>
              </a:pathLst>
            </a:custGeom>
            <a:solidFill>
              <a:srgbClr val="9FCD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84528" cy="17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106746" y="7860494"/>
            <a:ext cx="877003" cy="363644"/>
            <a:chOff x="0" y="0"/>
            <a:chExt cx="230980" cy="957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0980" cy="95774"/>
            </a:xfrm>
            <a:custGeom>
              <a:avLst/>
              <a:gdLst/>
              <a:ahLst/>
              <a:cxnLst/>
              <a:rect r="r" b="b" t="t" l="l"/>
              <a:pathLst>
                <a:path h="95774" w="230980">
                  <a:moveTo>
                    <a:pt x="47887" y="0"/>
                  </a:moveTo>
                  <a:lnTo>
                    <a:pt x="183093" y="0"/>
                  </a:lnTo>
                  <a:cubicBezTo>
                    <a:pt x="195793" y="0"/>
                    <a:pt x="207974" y="5045"/>
                    <a:pt x="216954" y="14026"/>
                  </a:cubicBezTo>
                  <a:cubicBezTo>
                    <a:pt x="225935" y="23006"/>
                    <a:pt x="230980" y="35187"/>
                    <a:pt x="230980" y="47887"/>
                  </a:cubicBezTo>
                  <a:lnTo>
                    <a:pt x="230980" y="47887"/>
                  </a:lnTo>
                  <a:cubicBezTo>
                    <a:pt x="230980" y="74335"/>
                    <a:pt x="209540" y="95774"/>
                    <a:pt x="183093" y="95774"/>
                  </a:cubicBezTo>
                  <a:lnTo>
                    <a:pt x="47887" y="95774"/>
                  </a:lnTo>
                  <a:cubicBezTo>
                    <a:pt x="21440" y="95774"/>
                    <a:pt x="0" y="74335"/>
                    <a:pt x="0" y="47887"/>
                  </a:cubicBezTo>
                  <a:lnTo>
                    <a:pt x="0" y="47887"/>
                  </a:lnTo>
                  <a:cubicBezTo>
                    <a:pt x="0" y="21440"/>
                    <a:pt x="21440" y="0"/>
                    <a:pt x="47887" y="0"/>
                  </a:cubicBezTo>
                  <a:close/>
                </a:path>
              </a:pathLst>
            </a:custGeom>
            <a:solidFill>
              <a:srgbClr val="9FCD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30980" cy="152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42389" y="2023078"/>
            <a:ext cx="8115300" cy="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  <a:r>
              <a:rPr lang="en-US" b="true" sz="5295" spc="132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Latar Belakang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7612" y="6555631"/>
            <a:ext cx="7165717" cy="2006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3423" indent="-246711" lvl="1">
              <a:lnSpc>
                <a:spcPts val="4045"/>
              </a:lnSpc>
              <a:buAutoNum type="arabicPeriod" startAt="1"/>
            </a:pPr>
            <a:r>
              <a:rPr lang="en-US" sz="228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Flukt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uasi dan noise sinyal pada sensor gas</a:t>
            </a:r>
          </a:p>
          <a:p>
            <a:pPr algn="l" marL="493423" indent="-246711" lvl="1">
              <a:lnSpc>
                <a:spcPts val="4045"/>
              </a:lnSpc>
              <a:buAutoNum type="arabicPeriod" startAt="1"/>
            </a:pP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eti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dak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pon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ns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 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 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ngk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</a:p>
          <a:p>
            <a:pPr algn="l" marL="493423" indent="-246711" lvl="1">
              <a:lnSpc>
                <a:spcPts val="4045"/>
              </a:lnSpc>
              <a:buAutoNum type="arabicPeriod" startAt="1"/>
            </a:pP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ria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 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sen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sor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en-US" sz="2285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 E-Nose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7612" y="3157691"/>
            <a:ext cx="8804854" cy="2852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5548" indent="-207774" lvl="1">
              <a:lnSpc>
                <a:spcPts val="3252"/>
              </a:lnSpc>
              <a:buFont typeface="Arial"/>
              <a:buChar char="•"/>
            </a:pPr>
            <a:r>
              <a:rPr lang="en-US" sz="1924" spc="2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Electronic Nose (E-Nose) meniru indera penciuman manusia</a:t>
            </a:r>
          </a:p>
          <a:p>
            <a:pPr algn="l" marL="415548" indent="-207774" lvl="1">
              <a:lnSpc>
                <a:spcPts val="3252"/>
              </a:lnSpc>
              <a:buFont typeface="Arial"/>
              <a:buChar char="•"/>
            </a:pPr>
            <a:r>
              <a:rPr lang="en-US" sz="1924" spc="2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Digunakan untuk mengidentifikasi gas dan aroma</a:t>
            </a:r>
          </a:p>
          <a:p>
            <a:pPr algn="l" marL="415548" indent="-207774" lvl="1">
              <a:lnSpc>
                <a:spcPts val="3252"/>
              </a:lnSpc>
              <a:buFont typeface="Arial"/>
              <a:buChar char="•"/>
            </a:pPr>
            <a:r>
              <a:rPr lang="en-US" sz="1924" spc="2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Sensor gas menghasilkan data time-series yang fluktuatif melalui Rust (Backend) dan Python (Frontend)</a:t>
            </a:r>
          </a:p>
          <a:p>
            <a:pPr algn="l">
              <a:lnSpc>
                <a:spcPts val="3252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90309" y="6843689"/>
            <a:ext cx="6748452" cy="1803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7"/>
              </a:lnSpc>
            </a:pPr>
            <a:r>
              <a:rPr lang="en-US" sz="1924" spc="2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Python kuat di visualisasi tapi terbatas performa (GIL), sehingga dibutuhkan backend cepat &amp; stabil, yaitu </a:t>
            </a:r>
            <a:r>
              <a:rPr lang="en-US" sz="1924" spc="24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Rust</a:t>
            </a:r>
          </a:p>
          <a:p>
            <a:pPr algn="l">
              <a:lnSpc>
                <a:spcPts val="363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771050" y="5914110"/>
            <a:ext cx="1993977" cy="491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285">
                <a:solidFill>
                  <a:srgbClr val="1C014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285" strike="noStrike" u="none">
                <a:solidFill>
                  <a:srgbClr val="1C0140"/>
                </a:solidFill>
                <a:latin typeface="Poppins"/>
                <a:ea typeface="Poppins"/>
                <a:cs typeface="Poppins"/>
                <a:sym typeface="Poppins"/>
              </a:rPr>
              <a:t>ant</a:t>
            </a:r>
            <a:r>
              <a:rPr lang="en-US" sz="2285" strike="noStrike" u="none">
                <a:solidFill>
                  <a:srgbClr val="1C0140"/>
                </a:solidFill>
                <a:latin typeface="Poppins"/>
                <a:ea typeface="Poppins"/>
                <a:cs typeface="Poppins"/>
                <a:sym typeface="Poppins"/>
              </a:rPr>
              <a:t>ang</a:t>
            </a:r>
            <a:r>
              <a:rPr lang="en-US" sz="2285" strike="noStrike" u="none">
                <a:solidFill>
                  <a:srgbClr val="1C0140"/>
                </a:solidFill>
                <a:latin typeface="Poppins"/>
                <a:ea typeface="Poppins"/>
                <a:cs typeface="Poppins"/>
                <a:sym typeface="Poppins"/>
              </a:rPr>
              <a:t>an :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0796" y="9258300"/>
            <a:ext cx="18250096" cy="1881172"/>
            <a:chOff x="0" y="0"/>
            <a:chExt cx="4806610" cy="495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6610" cy="495453"/>
            </a:xfrm>
            <a:custGeom>
              <a:avLst/>
              <a:gdLst/>
              <a:ahLst/>
              <a:cxnLst/>
              <a:rect r="r" b="b" t="t" l="l"/>
              <a:pathLst>
                <a:path h="495453" w="4806610">
                  <a:moveTo>
                    <a:pt x="42421" y="0"/>
                  </a:moveTo>
                  <a:lnTo>
                    <a:pt x="4764189" y="0"/>
                  </a:lnTo>
                  <a:cubicBezTo>
                    <a:pt x="4775439" y="0"/>
                    <a:pt x="4786229" y="4469"/>
                    <a:pt x="4794185" y="12425"/>
                  </a:cubicBezTo>
                  <a:cubicBezTo>
                    <a:pt x="4802140" y="20380"/>
                    <a:pt x="4806610" y="31170"/>
                    <a:pt x="4806610" y="42421"/>
                  </a:cubicBezTo>
                  <a:lnTo>
                    <a:pt x="4806610" y="453031"/>
                  </a:lnTo>
                  <a:cubicBezTo>
                    <a:pt x="4806610" y="464282"/>
                    <a:pt x="4802140" y="475072"/>
                    <a:pt x="4794185" y="483028"/>
                  </a:cubicBezTo>
                  <a:cubicBezTo>
                    <a:pt x="4786229" y="490983"/>
                    <a:pt x="4775439" y="495453"/>
                    <a:pt x="4764189" y="495453"/>
                  </a:cubicBezTo>
                  <a:lnTo>
                    <a:pt x="42421" y="495453"/>
                  </a:lnTo>
                  <a:cubicBezTo>
                    <a:pt x="31170" y="495453"/>
                    <a:pt x="20380" y="490983"/>
                    <a:pt x="12425" y="483028"/>
                  </a:cubicBezTo>
                  <a:cubicBezTo>
                    <a:pt x="4469" y="475072"/>
                    <a:pt x="0" y="464282"/>
                    <a:pt x="0" y="453031"/>
                  </a:cubicBezTo>
                  <a:lnTo>
                    <a:pt x="0" y="42421"/>
                  </a:lnTo>
                  <a:cubicBezTo>
                    <a:pt x="0" y="31170"/>
                    <a:pt x="4469" y="20380"/>
                    <a:pt x="12425" y="12425"/>
                  </a:cubicBezTo>
                  <a:cubicBezTo>
                    <a:pt x="20380" y="4469"/>
                    <a:pt x="31170" y="0"/>
                    <a:pt x="424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C014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06610" cy="552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03572" y="5367924"/>
            <a:ext cx="6260671" cy="2947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959"/>
              </a:lnSpc>
              <a:buAutoNum type="arabicPeriod" startAt="1"/>
            </a:pPr>
            <a:r>
              <a:rPr lang="en-US" sz="2199" spc="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Bagai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aku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 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al-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berb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Ardu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o?</a:t>
            </a:r>
          </a:p>
          <a:p>
            <a:pPr algn="just" marL="474979" indent="-237490" lvl="1">
              <a:lnSpc>
                <a:spcPts val="3959"/>
              </a:lnSpc>
              <a:buAutoNum type="arabicPeriod" startAt="1"/>
            </a:pP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ros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san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b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erperf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 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nggi?</a:t>
            </a:r>
          </a:p>
          <a:p>
            <a:pPr algn="just" marL="474979" indent="-237490" lvl="1">
              <a:lnSpc>
                <a:spcPts val="3959"/>
              </a:lnSpc>
              <a:buAutoNum type="arabicPeriod" startAt="1"/>
            </a:pP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Bag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isua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lis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interaktif dan informatif?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000814" y="4404206"/>
            <a:ext cx="4400245" cy="739294"/>
            <a:chOff x="0" y="0"/>
            <a:chExt cx="5866993" cy="98572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5866993" cy="985725"/>
              <a:chOff x="0" y="0"/>
              <a:chExt cx="1158912" cy="19471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158912" cy="194711"/>
              </a:xfrm>
              <a:custGeom>
                <a:avLst/>
                <a:gdLst/>
                <a:ahLst/>
                <a:cxnLst/>
                <a:rect r="r" b="b" t="t" l="l"/>
                <a:pathLst>
                  <a:path h="194711" w="1158912">
                    <a:moveTo>
                      <a:pt x="97356" y="0"/>
                    </a:moveTo>
                    <a:lnTo>
                      <a:pt x="1061557" y="0"/>
                    </a:lnTo>
                    <a:cubicBezTo>
                      <a:pt x="1087377" y="0"/>
                      <a:pt x="1112140" y="10257"/>
                      <a:pt x="1130398" y="28515"/>
                    </a:cubicBezTo>
                    <a:cubicBezTo>
                      <a:pt x="1148655" y="46772"/>
                      <a:pt x="1158912" y="71535"/>
                      <a:pt x="1158912" y="97356"/>
                    </a:cubicBezTo>
                    <a:lnTo>
                      <a:pt x="1158912" y="97356"/>
                    </a:lnTo>
                    <a:cubicBezTo>
                      <a:pt x="1158912" y="123176"/>
                      <a:pt x="1148655" y="147939"/>
                      <a:pt x="1130398" y="166196"/>
                    </a:cubicBezTo>
                    <a:cubicBezTo>
                      <a:pt x="1112140" y="184454"/>
                      <a:pt x="1087377" y="194711"/>
                      <a:pt x="1061557" y="194711"/>
                    </a:cubicBezTo>
                    <a:lnTo>
                      <a:pt x="97356" y="194711"/>
                    </a:lnTo>
                    <a:cubicBezTo>
                      <a:pt x="71535" y="194711"/>
                      <a:pt x="46772" y="184454"/>
                      <a:pt x="28515" y="166196"/>
                    </a:cubicBezTo>
                    <a:cubicBezTo>
                      <a:pt x="10257" y="147939"/>
                      <a:pt x="0" y="123176"/>
                      <a:pt x="0" y="97356"/>
                    </a:cubicBezTo>
                    <a:lnTo>
                      <a:pt x="0" y="97356"/>
                    </a:lnTo>
                    <a:cubicBezTo>
                      <a:pt x="0" y="71535"/>
                      <a:pt x="10257" y="46772"/>
                      <a:pt x="28515" y="28515"/>
                    </a:cubicBezTo>
                    <a:cubicBezTo>
                      <a:pt x="46772" y="10257"/>
                      <a:pt x="71535" y="0"/>
                      <a:pt x="97356" y="0"/>
                    </a:cubicBezTo>
                    <a:close/>
                  </a:path>
                </a:pathLst>
              </a:custGeom>
              <a:solidFill>
                <a:srgbClr val="9FCD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1158912" cy="2518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02243" y="19088"/>
              <a:ext cx="5167180" cy="6087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sz="2649" spc="33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RUMUSAN MASALAH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3765054" y="1287214"/>
            <a:ext cx="12918693" cy="184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2268448" y="4311418"/>
            <a:ext cx="1971287" cy="773082"/>
            <a:chOff x="0" y="0"/>
            <a:chExt cx="2628382" cy="103077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628382" cy="1030776"/>
              <a:chOff x="0" y="0"/>
              <a:chExt cx="519187" cy="20361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519187" cy="203610"/>
              </a:xfrm>
              <a:custGeom>
                <a:avLst/>
                <a:gdLst/>
                <a:ahLst/>
                <a:cxnLst/>
                <a:rect r="r" b="b" t="t" l="l"/>
                <a:pathLst>
                  <a:path h="203610" w="519187">
                    <a:moveTo>
                      <a:pt x="101805" y="0"/>
                    </a:moveTo>
                    <a:lnTo>
                      <a:pt x="417382" y="0"/>
                    </a:lnTo>
                    <a:cubicBezTo>
                      <a:pt x="444382" y="0"/>
                      <a:pt x="470276" y="10726"/>
                      <a:pt x="489369" y="29818"/>
                    </a:cubicBezTo>
                    <a:cubicBezTo>
                      <a:pt x="508461" y="48910"/>
                      <a:pt x="519187" y="74805"/>
                      <a:pt x="519187" y="101805"/>
                    </a:cubicBezTo>
                    <a:lnTo>
                      <a:pt x="519187" y="101805"/>
                    </a:lnTo>
                    <a:cubicBezTo>
                      <a:pt x="519187" y="128805"/>
                      <a:pt x="508461" y="154700"/>
                      <a:pt x="489369" y="173792"/>
                    </a:cubicBezTo>
                    <a:cubicBezTo>
                      <a:pt x="470276" y="192884"/>
                      <a:pt x="444382" y="203610"/>
                      <a:pt x="417382" y="203610"/>
                    </a:cubicBezTo>
                    <a:lnTo>
                      <a:pt x="101805" y="203610"/>
                    </a:lnTo>
                    <a:cubicBezTo>
                      <a:pt x="74805" y="203610"/>
                      <a:pt x="48910" y="192884"/>
                      <a:pt x="29818" y="173792"/>
                    </a:cubicBezTo>
                    <a:cubicBezTo>
                      <a:pt x="10726" y="154700"/>
                      <a:pt x="0" y="128805"/>
                      <a:pt x="0" y="101805"/>
                    </a:cubicBezTo>
                    <a:lnTo>
                      <a:pt x="0" y="101805"/>
                    </a:lnTo>
                    <a:cubicBezTo>
                      <a:pt x="0" y="74805"/>
                      <a:pt x="10726" y="48910"/>
                      <a:pt x="29818" y="29818"/>
                    </a:cubicBezTo>
                    <a:cubicBezTo>
                      <a:pt x="48910" y="10726"/>
                      <a:pt x="74805" y="0"/>
                      <a:pt x="101805" y="0"/>
                    </a:cubicBezTo>
                    <a:close/>
                  </a:path>
                </a:pathLst>
              </a:custGeom>
              <a:solidFill>
                <a:srgbClr val="9FCD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519187" cy="2607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191351" y="55086"/>
              <a:ext cx="2178320" cy="608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09"/>
                </a:lnSpc>
              </a:pPr>
              <a:r>
                <a:rPr lang="en-US" sz="2649" spc="33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TUJUAN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836042" y="1734308"/>
            <a:ext cx="8615916" cy="1650664"/>
            <a:chOff x="0" y="0"/>
            <a:chExt cx="11487888" cy="2200885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4730741" y="2084264"/>
              <a:ext cx="3276854" cy="116622"/>
              <a:chOff x="0" y="0"/>
              <a:chExt cx="647280" cy="23036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47280" cy="23036"/>
              </a:xfrm>
              <a:custGeom>
                <a:avLst/>
                <a:gdLst/>
                <a:ahLst/>
                <a:cxnLst/>
                <a:rect r="r" b="b" t="t" l="l"/>
                <a:pathLst>
                  <a:path h="23036" w="647280">
                    <a:moveTo>
                      <a:pt x="0" y="0"/>
                    </a:moveTo>
                    <a:lnTo>
                      <a:pt x="647280" y="0"/>
                    </a:lnTo>
                    <a:lnTo>
                      <a:pt x="647280" y="23036"/>
                    </a:lnTo>
                    <a:lnTo>
                      <a:pt x="0" y="2303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647280" cy="80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7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-47625"/>
              <a:ext cx="11487888" cy="219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07"/>
                </a:lnSpc>
              </a:pPr>
              <a:r>
                <a:rPr lang="en-US" b="true" sz="5300" spc="-185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Rumusan Masalah &amp; Tujuan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634624" y="1016419"/>
              <a:ext cx="7590820" cy="109736"/>
              <a:chOff x="0" y="0"/>
              <a:chExt cx="1499421" cy="21676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499421" cy="21676"/>
              </a:xfrm>
              <a:custGeom>
                <a:avLst/>
                <a:gdLst/>
                <a:ahLst/>
                <a:cxnLst/>
                <a:rect r="r" b="b" t="t" l="l"/>
                <a:pathLst>
                  <a:path h="21676" w="1499421">
                    <a:moveTo>
                      <a:pt x="0" y="0"/>
                    </a:moveTo>
                    <a:lnTo>
                      <a:pt x="1499421" y="0"/>
                    </a:lnTo>
                    <a:lnTo>
                      <a:pt x="1499421" y="21676"/>
                    </a:lnTo>
                    <a:lnTo>
                      <a:pt x="0" y="21676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1499421" cy="788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7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302341" y="1016419"/>
              <a:ext cx="110286" cy="109736"/>
              <a:chOff x="0" y="0"/>
              <a:chExt cx="21785" cy="21676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1785" cy="21676"/>
              </a:xfrm>
              <a:custGeom>
                <a:avLst/>
                <a:gdLst/>
                <a:ahLst/>
                <a:cxnLst/>
                <a:rect r="r" b="b" t="t" l="l"/>
                <a:pathLst>
                  <a:path h="21676" w="21785">
                    <a:moveTo>
                      <a:pt x="0" y="0"/>
                    </a:moveTo>
                    <a:lnTo>
                      <a:pt x="21785" y="0"/>
                    </a:lnTo>
                    <a:lnTo>
                      <a:pt x="21785" y="21676"/>
                    </a:lnTo>
                    <a:lnTo>
                      <a:pt x="0" y="21676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57150"/>
                <a:ext cx="21785" cy="788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7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69981" y="1016419"/>
              <a:ext cx="110286" cy="109736"/>
              <a:chOff x="0" y="0"/>
              <a:chExt cx="21785" cy="21676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21785" cy="21676"/>
              </a:xfrm>
              <a:custGeom>
                <a:avLst/>
                <a:gdLst/>
                <a:ahLst/>
                <a:cxnLst/>
                <a:rect r="r" b="b" t="t" l="l"/>
                <a:pathLst>
                  <a:path h="21676" w="21785">
                    <a:moveTo>
                      <a:pt x="0" y="0"/>
                    </a:moveTo>
                    <a:lnTo>
                      <a:pt x="21785" y="0"/>
                    </a:lnTo>
                    <a:lnTo>
                      <a:pt x="21785" y="21676"/>
                    </a:lnTo>
                    <a:lnTo>
                      <a:pt x="0" y="21676"/>
                    </a:lnTo>
                    <a:close/>
                  </a:path>
                </a:pathLst>
              </a:custGeom>
              <a:solidFill>
                <a:srgbClr val="9FCD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57150"/>
                <a:ext cx="21785" cy="7882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7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4571679" y="2084264"/>
              <a:ext cx="112826" cy="116622"/>
              <a:chOff x="0" y="0"/>
              <a:chExt cx="22287" cy="23036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2287" cy="23036"/>
              </a:xfrm>
              <a:custGeom>
                <a:avLst/>
                <a:gdLst/>
                <a:ahLst/>
                <a:cxnLst/>
                <a:rect r="r" b="b" t="t" l="l"/>
                <a:pathLst>
                  <a:path h="23036" w="22287">
                    <a:moveTo>
                      <a:pt x="0" y="0"/>
                    </a:moveTo>
                    <a:lnTo>
                      <a:pt x="22287" y="0"/>
                    </a:lnTo>
                    <a:lnTo>
                      <a:pt x="22287" y="23036"/>
                    </a:lnTo>
                    <a:lnTo>
                      <a:pt x="0" y="23036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57150"/>
                <a:ext cx="22287" cy="80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7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4408053" y="2084264"/>
              <a:ext cx="112826" cy="116622"/>
              <a:chOff x="0" y="0"/>
              <a:chExt cx="22287" cy="2303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22287" cy="23036"/>
              </a:xfrm>
              <a:custGeom>
                <a:avLst/>
                <a:gdLst/>
                <a:ahLst/>
                <a:cxnLst/>
                <a:rect r="r" b="b" t="t" l="l"/>
                <a:pathLst>
                  <a:path h="23036" w="22287">
                    <a:moveTo>
                      <a:pt x="0" y="0"/>
                    </a:moveTo>
                    <a:lnTo>
                      <a:pt x="22287" y="0"/>
                    </a:lnTo>
                    <a:lnTo>
                      <a:pt x="22287" y="23036"/>
                    </a:lnTo>
                    <a:lnTo>
                      <a:pt x="0" y="23036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57150"/>
                <a:ext cx="22287" cy="8018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7"/>
                  </a:lnSpc>
                </a:pPr>
              </a:p>
            </p:txBody>
          </p:sp>
        </p:grpSp>
      </p:grpSp>
      <p:sp>
        <p:nvSpPr>
          <p:cNvPr name="TextBox 39" id="39"/>
          <p:cNvSpPr txBox="true"/>
          <p:nvPr/>
        </p:nvSpPr>
        <p:spPr>
          <a:xfrm rot="0">
            <a:off x="10123756" y="5320299"/>
            <a:ext cx="6260671" cy="276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4487"/>
              </a:lnSpc>
              <a:buAutoNum type="arabicPeriod" startAt="1"/>
            </a:pPr>
            <a:r>
              <a:rPr lang="en-US" sz="2199" spc="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Membangun siste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 akuisisi data gas</a:t>
            </a:r>
          </a:p>
          <a:p>
            <a:pPr algn="just" marL="474979" indent="-237490" lvl="1">
              <a:lnSpc>
                <a:spcPts val="4487"/>
              </a:lnSpc>
              <a:buAutoNum type="arabicPeriod" startAt="1"/>
            </a:pP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Mengim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ementa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ikan backend Rus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 u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tuk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real-t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processing</a:t>
            </a:r>
          </a:p>
          <a:p>
            <a:pPr algn="just" marL="474979" indent="-237490" lvl="1">
              <a:lnSpc>
                <a:spcPts val="4487"/>
              </a:lnSpc>
              <a:buAutoNum type="arabicPeriod" startAt="1"/>
            </a:pP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angka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 GUI Python Qt untuk</a:t>
            </a:r>
            <a:r>
              <a:rPr lang="en-US" sz="2199" spc="41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visualisasi data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0796" y="9258300"/>
            <a:ext cx="18250096" cy="1881172"/>
            <a:chOff x="0" y="0"/>
            <a:chExt cx="4806610" cy="495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6610" cy="495453"/>
            </a:xfrm>
            <a:custGeom>
              <a:avLst/>
              <a:gdLst/>
              <a:ahLst/>
              <a:cxnLst/>
              <a:rect r="r" b="b" t="t" l="l"/>
              <a:pathLst>
                <a:path h="495453" w="4806610">
                  <a:moveTo>
                    <a:pt x="42421" y="0"/>
                  </a:moveTo>
                  <a:lnTo>
                    <a:pt x="4764189" y="0"/>
                  </a:lnTo>
                  <a:cubicBezTo>
                    <a:pt x="4775439" y="0"/>
                    <a:pt x="4786229" y="4469"/>
                    <a:pt x="4794185" y="12425"/>
                  </a:cubicBezTo>
                  <a:cubicBezTo>
                    <a:pt x="4802140" y="20380"/>
                    <a:pt x="4806610" y="31170"/>
                    <a:pt x="4806610" y="42421"/>
                  </a:cubicBezTo>
                  <a:lnTo>
                    <a:pt x="4806610" y="453031"/>
                  </a:lnTo>
                  <a:cubicBezTo>
                    <a:pt x="4806610" y="464282"/>
                    <a:pt x="4802140" y="475072"/>
                    <a:pt x="4794185" y="483028"/>
                  </a:cubicBezTo>
                  <a:cubicBezTo>
                    <a:pt x="4786229" y="490983"/>
                    <a:pt x="4775439" y="495453"/>
                    <a:pt x="4764189" y="495453"/>
                  </a:cubicBezTo>
                  <a:lnTo>
                    <a:pt x="42421" y="495453"/>
                  </a:lnTo>
                  <a:cubicBezTo>
                    <a:pt x="31170" y="495453"/>
                    <a:pt x="20380" y="490983"/>
                    <a:pt x="12425" y="483028"/>
                  </a:cubicBezTo>
                  <a:cubicBezTo>
                    <a:pt x="4469" y="475072"/>
                    <a:pt x="0" y="464282"/>
                    <a:pt x="0" y="453031"/>
                  </a:cubicBezTo>
                  <a:lnTo>
                    <a:pt x="0" y="42421"/>
                  </a:lnTo>
                  <a:cubicBezTo>
                    <a:pt x="0" y="31170"/>
                    <a:pt x="4469" y="20380"/>
                    <a:pt x="12425" y="12425"/>
                  </a:cubicBezTo>
                  <a:cubicBezTo>
                    <a:pt x="20380" y="4469"/>
                    <a:pt x="31170" y="0"/>
                    <a:pt x="424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C014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06610" cy="552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062275" y="2327543"/>
            <a:ext cx="2155703" cy="3476941"/>
          </a:xfrm>
          <a:custGeom>
            <a:avLst/>
            <a:gdLst/>
            <a:ahLst/>
            <a:cxnLst/>
            <a:rect r="r" b="b" t="t" l="l"/>
            <a:pathLst>
              <a:path h="3476941" w="2155703">
                <a:moveTo>
                  <a:pt x="0" y="0"/>
                </a:moveTo>
                <a:lnTo>
                  <a:pt x="2155703" y="0"/>
                </a:lnTo>
                <a:lnTo>
                  <a:pt x="2155703" y="3476941"/>
                </a:lnTo>
                <a:lnTo>
                  <a:pt x="0" y="3476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00588" y="2530230"/>
            <a:ext cx="2155703" cy="3476941"/>
          </a:xfrm>
          <a:custGeom>
            <a:avLst/>
            <a:gdLst/>
            <a:ahLst/>
            <a:cxnLst/>
            <a:rect r="r" b="b" t="t" l="l"/>
            <a:pathLst>
              <a:path h="3476941" w="2155703">
                <a:moveTo>
                  <a:pt x="0" y="0"/>
                </a:moveTo>
                <a:lnTo>
                  <a:pt x="2155704" y="0"/>
                </a:lnTo>
                <a:lnTo>
                  <a:pt x="2155704" y="3476941"/>
                </a:lnTo>
                <a:lnTo>
                  <a:pt x="0" y="3476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78440" y="4482516"/>
            <a:ext cx="2155703" cy="3476941"/>
          </a:xfrm>
          <a:custGeom>
            <a:avLst/>
            <a:gdLst/>
            <a:ahLst/>
            <a:cxnLst/>
            <a:rect r="r" b="b" t="t" l="l"/>
            <a:pathLst>
              <a:path h="3476941" w="2155703">
                <a:moveTo>
                  <a:pt x="0" y="0"/>
                </a:moveTo>
                <a:lnTo>
                  <a:pt x="2155703" y="0"/>
                </a:lnTo>
                <a:lnTo>
                  <a:pt x="2155703" y="3476941"/>
                </a:lnTo>
                <a:lnTo>
                  <a:pt x="0" y="34769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2075" y="4864120"/>
            <a:ext cx="1672646" cy="2713733"/>
          </a:xfrm>
          <a:custGeom>
            <a:avLst/>
            <a:gdLst/>
            <a:ahLst/>
            <a:cxnLst/>
            <a:rect r="r" b="b" t="t" l="l"/>
            <a:pathLst>
              <a:path h="2713733" w="1672646">
                <a:moveTo>
                  <a:pt x="0" y="0"/>
                </a:moveTo>
                <a:lnTo>
                  <a:pt x="1672647" y="0"/>
                </a:lnTo>
                <a:lnTo>
                  <a:pt x="1672647" y="2713733"/>
                </a:lnTo>
                <a:lnTo>
                  <a:pt x="0" y="2713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3765054" y="1287214"/>
            <a:ext cx="12918693" cy="184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7011332" y="2068370"/>
            <a:ext cx="8603177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6000" spc="-96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Metodologi Penelitian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97225" y="3352659"/>
            <a:ext cx="7691581" cy="2959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4775"/>
              </a:lnSpc>
              <a:buAutoNum type="arabicPeriod" startAt="1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Studi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terat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(E-N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se, sens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Ru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st, 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Pyth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 marL="518158" indent="-259079" lvl="1">
              <a:lnSpc>
                <a:spcPts val="4775"/>
              </a:lnSpc>
              <a:buAutoNum type="arabicPeriod" startAt="1"/>
            </a:pP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era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hardwar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&amp;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</a:t>
            </a:r>
          </a:p>
          <a:p>
            <a:pPr algn="l" marL="518158" indent="-259079" lvl="1">
              <a:lnSpc>
                <a:spcPts val="4775"/>
              </a:lnSpc>
              <a:buAutoNum type="arabicPeriod" startAt="1"/>
            </a:pP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asi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 ter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egr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</a:p>
          <a:p>
            <a:pPr algn="l" marL="518158" indent="-259079" lvl="1">
              <a:lnSpc>
                <a:spcPts val="4775"/>
              </a:lnSpc>
              <a:buAutoNum type="arabicPeriod" startAt="1"/>
            </a:pP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guj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ian 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baga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amp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temb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</a:p>
          <a:p>
            <a:pPr algn="l" marL="518158" indent="-259079" lvl="1">
              <a:lnSpc>
                <a:spcPts val="4775"/>
              </a:lnSpc>
              <a:buAutoNum type="arabicPeriod" startAt="1"/>
            </a:pP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399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performa sistem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1332" y="7211223"/>
            <a:ext cx="9986522" cy="1090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67"/>
              </a:lnSpc>
            </a:pPr>
            <a:r>
              <a:rPr lang="en-US" sz="2048" spc="2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Metodologi dirancang secara berurutan agar setiap tahap pengembangan saling mendukung dan hasil yang diperoleh dapat dianalisis secara jelas dan terukur.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0796" y="9258300"/>
            <a:ext cx="18250096" cy="1881172"/>
            <a:chOff x="0" y="0"/>
            <a:chExt cx="4806610" cy="495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6610" cy="495453"/>
            </a:xfrm>
            <a:custGeom>
              <a:avLst/>
              <a:gdLst/>
              <a:ahLst/>
              <a:cxnLst/>
              <a:rect r="r" b="b" t="t" l="l"/>
              <a:pathLst>
                <a:path h="495453" w="4806610">
                  <a:moveTo>
                    <a:pt x="42421" y="0"/>
                  </a:moveTo>
                  <a:lnTo>
                    <a:pt x="4764189" y="0"/>
                  </a:lnTo>
                  <a:cubicBezTo>
                    <a:pt x="4775439" y="0"/>
                    <a:pt x="4786229" y="4469"/>
                    <a:pt x="4794185" y="12425"/>
                  </a:cubicBezTo>
                  <a:cubicBezTo>
                    <a:pt x="4802140" y="20380"/>
                    <a:pt x="4806610" y="31170"/>
                    <a:pt x="4806610" y="42421"/>
                  </a:cubicBezTo>
                  <a:lnTo>
                    <a:pt x="4806610" y="453031"/>
                  </a:lnTo>
                  <a:cubicBezTo>
                    <a:pt x="4806610" y="464282"/>
                    <a:pt x="4802140" y="475072"/>
                    <a:pt x="4794185" y="483028"/>
                  </a:cubicBezTo>
                  <a:cubicBezTo>
                    <a:pt x="4786229" y="490983"/>
                    <a:pt x="4775439" y="495453"/>
                    <a:pt x="4764189" y="495453"/>
                  </a:cubicBezTo>
                  <a:lnTo>
                    <a:pt x="42421" y="495453"/>
                  </a:lnTo>
                  <a:cubicBezTo>
                    <a:pt x="31170" y="495453"/>
                    <a:pt x="20380" y="490983"/>
                    <a:pt x="12425" y="483028"/>
                  </a:cubicBezTo>
                  <a:cubicBezTo>
                    <a:pt x="4469" y="475072"/>
                    <a:pt x="0" y="464282"/>
                    <a:pt x="0" y="453031"/>
                  </a:cubicBezTo>
                  <a:lnTo>
                    <a:pt x="0" y="42421"/>
                  </a:lnTo>
                  <a:cubicBezTo>
                    <a:pt x="0" y="31170"/>
                    <a:pt x="4469" y="20380"/>
                    <a:pt x="12425" y="12425"/>
                  </a:cubicBezTo>
                  <a:cubicBezTo>
                    <a:pt x="20380" y="4469"/>
                    <a:pt x="31170" y="0"/>
                    <a:pt x="424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C014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06610" cy="552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797038" y="2118757"/>
            <a:ext cx="2312711" cy="1976316"/>
          </a:xfrm>
          <a:custGeom>
            <a:avLst/>
            <a:gdLst/>
            <a:ahLst/>
            <a:cxnLst/>
            <a:rect r="r" b="b" t="t" l="l"/>
            <a:pathLst>
              <a:path h="1976316" w="2312711">
                <a:moveTo>
                  <a:pt x="0" y="0"/>
                </a:moveTo>
                <a:lnTo>
                  <a:pt x="2312710" y="0"/>
                </a:lnTo>
                <a:lnTo>
                  <a:pt x="2312710" y="1976316"/>
                </a:lnTo>
                <a:lnTo>
                  <a:pt x="0" y="19763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34728" y="2175351"/>
            <a:ext cx="3008728" cy="3839444"/>
          </a:xfrm>
          <a:custGeom>
            <a:avLst/>
            <a:gdLst/>
            <a:ahLst/>
            <a:cxnLst/>
            <a:rect r="r" b="b" t="t" l="l"/>
            <a:pathLst>
              <a:path h="3839444" w="3008728">
                <a:moveTo>
                  <a:pt x="0" y="0"/>
                </a:moveTo>
                <a:lnTo>
                  <a:pt x="3008728" y="0"/>
                </a:lnTo>
                <a:lnTo>
                  <a:pt x="3008728" y="3839444"/>
                </a:lnTo>
                <a:lnTo>
                  <a:pt x="0" y="3839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7210" y="3214973"/>
            <a:ext cx="1973174" cy="3370327"/>
          </a:xfrm>
          <a:custGeom>
            <a:avLst/>
            <a:gdLst/>
            <a:ahLst/>
            <a:cxnLst/>
            <a:rect r="r" b="b" t="t" l="l"/>
            <a:pathLst>
              <a:path h="3370327" w="1973174">
                <a:moveTo>
                  <a:pt x="0" y="0"/>
                </a:moveTo>
                <a:lnTo>
                  <a:pt x="1973174" y="0"/>
                </a:lnTo>
                <a:lnTo>
                  <a:pt x="1973174" y="3370327"/>
                </a:lnTo>
                <a:lnTo>
                  <a:pt x="0" y="3370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3765054" y="1306545"/>
            <a:ext cx="12918693" cy="184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335544" y="3306073"/>
            <a:ext cx="9349331" cy="5571742"/>
            <a:chOff x="0" y="0"/>
            <a:chExt cx="12465775" cy="742899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7992398" y="0"/>
              <a:ext cx="3280777" cy="591345"/>
              <a:chOff x="0" y="0"/>
              <a:chExt cx="661886" cy="119302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61886" cy="119302"/>
              </a:xfrm>
              <a:custGeom>
                <a:avLst/>
                <a:gdLst/>
                <a:ahLst/>
                <a:cxnLst/>
                <a:rect r="r" b="b" t="t" l="l"/>
                <a:pathLst>
                  <a:path h="119302" w="661886">
                    <a:moveTo>
                      <a:pt x="59651" y="0"/>
                    </a:moveTo>
                    <a:lnTo>
                      <a:pt x="602235" y="0"/>
                    </a:lnTo>
                    <a:cubicBezTo>
                      <a:pt x="618055" y="0"/>
                      <a:pt x="633228" y="6285"/>
                      <a:pt x="644414" y="17471"/>
                    </a:cubicBezTo>
                    <a:cubicBezTo>
                      <a:pt x="655601" y="28658"/>
                      <a:pt x="661886" y="43831"/>
                      <a:pt x="661886" y="59651"/>
                    </a:cubicBezTo>
                    <a:lnTo>
                      <a:pt x="661886" y="59651"/>
                    </a:lnTo>
                    <a:cubicBezTo>
                      <a:pt x="661886" y="75471"/>
                      <a:pt x="655601" y="90644"/>
                      <a:pt x="644414" y="101830"/>
                    </a:cubicBezTo>
                    <a:cubicBezTo>
                      <a:pt x="633228" y="113017"/>
                      <a:pt x="618055" y="119302"/>
                      <a:pt x="602235" y="119302"/>
                    </a:cubicBezTo>
                    <a:lnTo>
                      <a:pt x="59651" y="119302"/>
                    </a:lnTo>
                    <a:cubicBezTo>
                      <a:pt x="43831" y="119302"/>
                      <a:pt x="28658" y="113017"/>
                      <a:pt x="17471" y="101830"/>
                    </a:cubicBezTo>
                    <a:cubicBezTo>
                      <a:pt x="6285" y="90644"/>
                      <a:pt x="0" y="75471"/>
                      <a:pt x="0" y="59651"/>
                    </a:cubicBezTo>
                    <a:lnTo>
                      <a:pt x="0" y="59651"/>
                    </a:lnTo>
                    <a:cubicBezTo>
                      <a:pt x="0" y="43831"/>
                      <a:pt x="6285" y="28658"/>
                      <a:pt x="17471" y="17471"/>
                    </a:cubicBezTo>
                    <a:cubicBezTo>
                      <a:pt x="28658" y="6285"/>
                      <a:pt x="43831" y="0"/>
                      <a:pt x="59651" y="0"/>
                    </a:cubicBezTo>
                    <a:close/>
                  </a:path>
                </a:pathLst>
              </a:custGeom>
              <a:solidFill>
                <a:srgbClr val="9FCD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661886" cy="176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433651" y="557601"/>
              <a:ext cx="3376637" cy="591345"/>
              <a:chOff x="0" y="0"/>
              <a:chExt cx="681225" cy="11930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81225" cy="119302"/>
              </a:xfrm>
              <a:custGeom>
                <a:avLst/>
                <a:gdLst/>
                <a:ahLst/>
                <a:cxnLst/>
                <a:rect r="r" b="b" t="t" l="l"/>
                <a:pathLst>
                  <a:path h="119302" w="681225">
                    <a:moveTo>
                      <a:pt x="59651" y="0"/>
                    </a:moveTo>
                    <a:lnTo>
                      <a:pt x="621574" y="0"/>
                    </a:lnTo>
                    <a:cubicBezTo>
                      <a:pt x="654518" y="0"/>
                      <a:pt x="681225" y="26707"/>
                      <a:pt x="681225" y="59651"/>
                    </a:cubicBezTo>
                    <a:lnTo>
                      <a:pt x="681225" y="59651"/>
                    </a:lnTo>
                    <a:cubicBezTo>
                      <a:pt x="681225" y="75471"/>
                      <a:pt x="674940" y="90644"/>
                      <a:pt x="663754" y="101830"/>
                    </a:cubicBezTo>
                    <a:cubicBezTo>
                      <a:pt x="652567" y="113017"/>
                      <a:pt x="637395" y="119302"/>
                      <a:pt x="621574" y="119302"/>
                    </a:cubicBezTo>
                    <a:lnTo>
                      <a:pt x="59651" y="119302"/>
                    </a:lnTo>
                    <a:cubicBezTo>
                      <a:pt x="43831" y="119302"/>
                      <a:pt x="28658" y="113017"/>
                      <a:pt x="17471" y="101830"/>
                    </a:cubicBezTo>
                    <a:cubicBezTo>
                      <a:pt x="6285" y="90644"/>
                      <a:pt x="0" y="75471"/>
                      <a:pt x="0" y="59651"/>
                    </a:cubicBezTo>
                    <a:lnTo>
                      <a:pt x="0" y="59651"/>
                    </a:lnTo>
                    <a:cubicBezTo>
                      <a:pt x="0" y="43831"/>
                      <a:pt x="6285" y="28658"/>
                      <a:pt x="17471" y="17471"/>
                    </a:cubicBezTo>
                    <a:cubicBezTo>
                      <a:pt x="28658" y="6285"/>
                      <a:pt x="43831" y="0"/>
                      <a:pt x="59651" y="0"/>
                    </a:cubicBezTo>
                    <a:close/>
                  </a:path>
                </a:pathLst>
              </a:custGeom>
              <a:solidFill>
                <a:srgbClr val="9FCD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57150"/>
                <a:ext cx="681225" cy="176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7903097" y="2648958"/>
              <a:ext cx="3856941" cy="591345"/>
              <a:chOff x="0" y="0"/>
              <a:chExt cx="778125" cy="119302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778125" cy="119302"/>
              </a:xfrm>
              <a:custGeom>
                <a:avLst/>
                <a:gdLst/>
                <a:ahLst/>
                <a:cxnLst/>
                <a:rect r="r" b="b" t="t" l="l"/>
                <a:pathLst>
                  <a:path h="119302" w="778125">
                    <a:moveTo>
                      <a:pt x="59651" y="0"/>
                    </a:moveTo>
                    <a:lnTo>
                      <a:pt x="718474" y="0"/>
                    </a:lnTo>
                    <a:cubicBezTo>
                      <a:pt x="734294" y="0"/>
                      <a:pt x="749467" y="6285"/>
                      <a:pt x="760653" y="17471"/>
                    </a:cubicBezTo>
                    <a:cubicBezTo>
                      <a:pt x="771840" y="28658"/>
                      <a:pt x="778125" y="43831"/>
                      <a:pt x="778125" y="59651"/>
                    </a:cubicBezTo>
                    <a:lnTo>
                      <a:pt x="778125" y="59651"/>
                    </a:lnTo>
                    <a:cubicBezTo>
                      <a:pt x="778125" y="92595"/>
                      <a:pt x="751418" y="119302"/>
                      <a:pt x="718474" y="119302"/>
                    </a:cubicBezTo>
                    <a:lnTo>
                      <a:pt x="59651" y="119302"/>
                    </a:lnTo>
                    <a:cubicBezTo>
                      <a:pt x="43831" y="119302"/>
                      <a:pt x="28658" y="113017"/>
                      <a:pt x="17471" y="101830"/>
                    </a:cubicBezTo>
                    <a:cubicBezTo>
                      <a:pt x="6285" y="90644"/>
                      <a:pt x="0" y="75471"/>
                      <a:pt x="0" y="59651"/>
                    </a:cubicBezTo>
                    <a:lnTo>
                      <a:pt x="0" y="59651"/>
                    </a:lnTo>
                    <a:cubicBezTo>
                      <a:pt x="0" y="43831"/>
                      <a:pt x="6285" y="28658"/>
                      <a:pt x="17471" y="17471"/>
                    </a:cubicBezTo>
                    <a:cubicBezTo>
                      <a:pt x="28658" y="6285"/>
                      <a:pt x="43831" y="0"/>
                      <a:pt x="59651" y="0"/>
                    </a:cubicBezTo>
                    <a:close/>
                  </a:path>
                </a:pathLst>
              </a:custGeom>
              <a:solidFill>
                <a:srgbClr val="9FCDFF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57150"/>
                <a:ext cx="778125" cy="176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8808785" y="4770122"/>
              <a:ext cx="1148919" cy="591345"/>
              <a:chOff x="0" y="0"/>
              <a:chExt cx="231791" cy="119302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31791" cy="119302"/>
              </a:xfrm>
              <a:custGeom>
                <a:avLst/>
                <a:gdLst/>
                <a:ahLst/>
                <a:cxnLst/>
                <a:rect r="r" b="b" t="t" l="l"/>
                <a:pathLst>
                  <a:path h="119302" w="231791">
                    <a:moveTo>
                      <a:pt x="59651" y="0"/>
                    </a:moveTo>
                    <a:lnTo>
                      <a:pt x="172140" y="0"/>
                    </a:lnTo>
                    <a:cubicBezTo>
                      <a:pt x="187960" y="0"/>
                      <a:pt x="203133" y="6285"/>
                      <a:pt x="214319" y="17471"/>
                    </a:cubicBezTo>
                    <a:cubicBezTo>
                      <a:pt x="225506" y="28658"/>
                      <a:pt x="231791" y="43831"/>
                      <a:pt x="231791" y="59651"/>
                    </a:cubicBezTo>
                    <a:lnTo>
                      <a:pt x="231791" y="59651"/>
                    </a:lnTo>
                    <a:cubicBezTo>
                      <a:pt x="231791" y="92595"/>
                      <a:pt x="205084" y="119302"/>
                      <a:pt x="172140" y="119302"/>
                    </a:cubicBezTo>
                    <a:lnTo>
                      <a:pt x="59651" y="119302"/>
                    </a:lnTo>
                    <a:cubicBezTo>
                      <a:pt x="43831" y="119302"/>
                      <a:pt x="28658" y="113017"/>
                      <a:pt x="17471" y="101830"/>
                    </a:cubicBezTo>
                    <a:cubicBezTo>
                      <a:pt x="6285" y="90644"/>
                      <a:pt x="0" y="75471"/>
                      <a:pt x="0" y="59651"/>
                    </a:cubicBezTo>
                    <a:lnTo>
                      <a:pt x="0" y="59651"/>
                    </a:lnTo>
                    <a:cubicBezTo>
                      <a:pt x="0" y="43831"/>
                      <a:pt x="6285" y="28658"/>
                      <a:pt x="17471" y="17471"/>
                    </a:cubicBezTo>
                    <a:cubicBezTo>
                      <a:pt x="28658" y="6285"/>
                      <a:pt x="43831" y="0"/>
                      <a:pt x="59651" y="0"/>
                    </a:cubicBezTo>
                    <a:close/>
                  </a:path>
                </a:pathLst>
              </a:custGeom>
              <a:solidFill>
                <a:srgbClr val="9FCDFF"/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57150"/>
                <a:ext cx="231791" cy="176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3937915" y="3164459"/>
              <a:ext cx="1736189" cy="591345"/>
              <a:chOff x="0" y="0"/>
              <a:chExt cx="350270" cy="11930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50270" cy="119302"/>
              </a:xfrm>
              <a:custGeom>
                <a:avLst/>
                <a:gdLst/>
                <a:ahLst/>
                <a:cxnLst/>
                <a:rect r="r" b="b" t="t" l="l"/>
                <a:pathLst>
                  <a:path h="119302" w="350270">
                    <a:moveTo>
                      <a:pt x="59651" y="0"/>
                    </a:moveTo>
                    <a:lnTo>
                      <a:pt x="290619" y="0"/>
                    </a:lnTo>
                    <a:cubicBezTo>
                      <a:pt x="306440" y="0"/>
                      <a:pt x="321612" y="6285"/>
                      <a:pt x="332799" y="17471"/>
                    </a:cubicBezTo>
                    <a:cubicBezTo>
                      <a:pt x="343986" y="28658"/>
                      <a:pt x="350270" y="43831"/>
                      <a:pt x="350270" y="59651"/>
                    </a:cubicBezTo>
                    <a:lnTo>
                      <a:pt x="350270" y="59651"/>
                    </a:lnTo>
                    <a:cubicBezTo>
                      <a:pt x="350270" y="92595"/>
                      <a:pt x="323564" y="119302"/>
                      <a:pt x="290619" y="119302"/>
                    </a:cubicBezTo>
                    <a:lnTo>
                      <a:pt x="59651" y="119302"/>
                    </a:lnTo>
                    <a:cubicBezTo>
                      <a:pt x="43831" y="119302"/>
                      <a:pt x="28658" y="113017"/>
                      <a:pt x="17471" y="101830"/>
                    </a:cubicBezTo>
                    <a:cubicBezTo>
                      <a:pt x="6285" y="90644"/>
                      <a:pt x="0" y="75471"/>
                      <a:pt x="0" y="59651"/>
                    </a:cubicBezTo>
                    <a:lnTo>
                      <a:pt x="0" y="59651"/>
                    </a:lnTo>
                    <a:cubicBezTo>
                      <a:pt x="0" y="43831"/>
                      <a:pt x="6285" y="28658"/>
                      <a:pt x="17471" y="17471"/>
                    </a:cubicBezTo>
                    <a:cubicBezTo>
                      <a:pt x="28658" y="6285"/>
                      <a:pt x="43831" y="0"/>
                      <a:pt x="59651" y="0"/>
                    </a:cubicBezTo>
                    <a:close/>
                  </a:path>
                </a:pathLst>
              </a:custGeom>
              <a:solidFill>
                <a:srgbClr val="9FCD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57150"/>
                <a:ext cx="350270" cy="1764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-12632"/>
              <a:ext cx="12465775" cy="7441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22777" indent="-211389" lvl="1">
                <a:lnSpc>
                  <a:spcPts val="3172"/>
                </a:lnSpc>
                <a:buFont typeface="Arial"/>
                <a:buChar char="•"/>
              </a:pPr>
              <a:r>
                <a:rPr lang="en-US" sz="1958" spc="9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Sist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em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Electron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 No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(E-N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se) berbasis 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mu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ti-sens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or 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gas</a:t>
              </a:r>
            </a:p>
            <a:p>
              <a:pPr algn="l" marL="422777" indent="-211389" lvl="1">
                <a:lnSpc>
                  <a:spcPts val="3172"/>
                </a:lnSpc>
                <a:buFont typeface="Arial"/>
                <a:buChar char="•"/>
              </a:pP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Sensor mengha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lkan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siny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l ti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me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-series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sebagai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resp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ons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papa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</a:p>
            <a:p>
              <a:pPr algn="l" marL="422777" indent="-211389" lvl="1">
                <a:lnSpc>
                  <a:spcPts val="3172"/>
                </a:lnSpc>
                <a:buFont typeface="Arial"/>
                <a:buChar char="•"/>
              </a:pP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jen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is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aroma m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pol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nik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(f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ngerprin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roma)</a:t>
              </a:r>
            </a:p>
            <a:p>
              <a:pPr algn="l" marL="422777" indent="-211389" lvl="1">
                <a:lnSpc>
                  <a:spcPts val="3172"/>
                </a:lnSpc>
                <a:buFont typeface="Arial"/>
                <a:buChar char="•"/>
              </a:pP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Data 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nsor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dib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ac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ecara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peri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dik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leh 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du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no UNO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R4 WiFi</a:t>
              </a:r>
            </a:p>
            <a:p>
              <a:pPr algn="l" marL="422777" indent="-211389" lvl="1">
                <a:lnSpc>
                  <a:spcPts val="3172"/>
                </a:lnSpc>
                <a:buFont typeface="Arial"/>
                <a:buChar char="•"/>
              </a:pP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ta dik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mk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k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ba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c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kend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uk pem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ose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 real-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</a:p>
            <a:p>
              <a:pPr algn="l" marL="422777" indent="-211389" lvl="1">
                <a:lnSpc>
                  <a:spcPts val="3172"/>
                </a:lnSpc>
                <a:buFont typeface="Arial"/>
                <a:buChar char="•"/>
              </a:pP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ac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kend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m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el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kuk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fil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ing siny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uk mengu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angi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f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lukt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/noise</a:t>
              </a:r>
            </a:p>
            <a:p>
              <a:pPr algn="l" marL="422777" indent="-211389" lvl="1">
                <a:lnSpc>
                  <a:spcPts val="3172"/>
                </a:lnSpc>
                <a:buFont typeface="Arial"/>
                <a:buChar char="•"/>
              </a:pP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ya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el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stabil di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isasik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alam 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g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1958" spc="90" strike="noStrike" u="none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afik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int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er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akt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 (GUI)</a:t>
              </a:r>
            </a:p>
            <a:p>
              <a:pPr algn="l" marL="422777" indent="-211389" lvl="1">
                <a:lnSpc>
                  <a:spcPts val="3172"/>
                </a:lnSpc>
                <a:buFont typeface="Arial"/>
                <a:buChar char="•"/>
              </a:pP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disimpa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,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dianali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ula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ng,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da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 d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gunakan 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u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ntuk kla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1958" spc="90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ifikasi</a:t>
              </a:r>
            </a:p>
            <a:p>
              <a:pPr algn="l" marL="0" indent="0" lvl="0">
                <a:lnSpc>
                  <a:spcPts val="3172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738817" y="2071132"/>
            <a:ext cx="9254687" cy="85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7"/>
              </a:lnSpc>
            </a:pPr>
            <a:r>
              <a:rPr lang="en-US" sz="5300" spc="-185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 Deskripsi &amp; Konsep Sistem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378107" y="7188266"/>
            <a:ext cx="5702801" cy="138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8"/>
              </a:lnSpc>
            </a:pPr>
            <a:r>
              <a:rPr lang="en-US" sz="1598" spc="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Sistem tidak hanya membaca nilai sensor, tetapi menganalisis pola perubahan sinyal terhadap waktu untuk membentuk fingerprint aroma yang dapat dibedakan antar sampel.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  <p:sp>
        <p:nvSpPr>
          <p:cNvPr name="AutoShape 30" id="30"/>
          <p:cNvSpPr/>
          <p:nvPr/>
        </p:nvSpPr>
        <p:spPr>
          <a:xfrm flipH="true" flipV="true">
            <a:off x="10897177" y="6805370"/>
            <a:ext cx="0" cy="184607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10877778" y="6805370"/>
            <a:ext cx="3072268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5554999" y="8917356"/>
            <a:ext cx="1973174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17443441" y="7008301"/>
            <a:ext cx="65693" cy="19084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76429" y="2892492"/>
            <a:ext cx="3365308" cy="6365808"/>
            <a:chOff x="0" y="0"/>
            <a:chExt cx="4487077" cy="84877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7349323"/>
              <a:ext cx="4487077" cy="984702"/>
            </a:xfrm>
            <a:custGeom>
              <a:avLst/>
              <a:gdLst/>
              <a:ahLst/>
              <a:cxnLst/>
              <a:rect r="r" b="b" t="t" l="l"/>
              <a:pathLst>
                <a:path h="984702" w="4487077">
                  <a:moveTo>
                    <a:pt x="0" y="0"/>
                  </a:moveTo>
                  <a:lnTo>
                    <a:pt x="4487077" y="0"/>
                  </a:lnTo>
                  <a:lnTo>
                    <a:pt x="4487077" y="984701"/>
                  </a:lnTo>
                  <a:lnTo>
                    <a:pt x="0" y="984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7000"/>
              </a:blip>
              <a:stretch>
                <a:fillRect l="0" t="-17906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424375" y="0"/>
              <a:ext cx="3638328" cy="8487744"/>
            </a:xfrm>
            <a:custGeom>
              <a:avLst/>
              <a:gdLst/>
              <a:ahLst/>
              <a:cxnLst/>
              <a:rect r="r" b="b" t="t" l="l"/>
              <a:pathLst>
                <a:path h="8487744" w="3638328">
                  <a:moveTo>
                    <a:pt x="0" y="0"/>
                  </a:moveTo>
                  <a:lnTo>
                    <a:pt x="3638328" y="0"/>
                  </a:lnTo>
                  <a:lnTo>
                    <a:pt x="3638328" y="8487744"/>
                  </a:lnTo>
                  <a:lnTo>
                    <a:pt x="0" y="84877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990" t="-2560" r="-6859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 l="0" t="-38888" r="0" b="-3888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990796" y="9548702"/>
            <a:ext cx="18250096" cy="1881172"/>
            <a:chOff x="0" y="0"/>
            <a:chExt cx="4806610" cy="4954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06610" cy="495453"/>
            </a:xfrm>
            <a:custGeom>
              <a:avLst/>
              <a:gdLst/>
              <a:ahLst/>
              <a:cxnLst/>
              <a:rect r="r" b="b" t="t" l="l"/>
              <a:pathLst>
                <a:path h="495453" w="4806610">
                  <a:moveTo>
                    <a:pt x="42421" y="0"/>
                  </a:moveTo>
                  <a:lnTo>
                    <a:pt x="4764189" y="0"/>
                  </a:lnTo>
                  <a:cubicBezTo>
                    <a:pt x="4775439" y="0"/>
                    <a:pt x="4786229" y="4469"/>
                    <a:pt x="4794185" y="12425"/>
                  </a:cubicBezTo>
                  <a:cubicBezTo>
                    <a:pt x="4802140" y="20380"/>
                    <a:pt x="4806610" y="31170"/>
                    <a:pt x="4806610" y="42421"/>
                  </a:cubicBezTo>
                  <a:lnTo>
                    <a:pt x="4806610" y="453031"/>
                  </a:lnTo>
                  <a:cubicBezTo>
                    <a:pt x="4806610" y="464282"/>
                    <a:pt x="4802140" y="475072"/>
                    <a:pt x="4794185" y="483028"/>
                  </a:cubicBezTo>
                  <a:cubicBezTo>
                    <a:pt x="4786229" y="490983"/>
                    <a:pt x="4775439" y="495453"/>
                    <a:pt x="4764189" y="495453"/>
                  </a:cubicBezTo>
                  <a:lnTo>
                    <a:pt x="42421" y="495453"/>
                  </a:lnTo>
                  <a:cubicBezTo>
                    <a:pt x="31170" y="495453"/>
                    <a:pt x="20380" y="490983"/>
                    <a:pt x="12425" y="483028"/>
                  </a:cubicBezTo>
                  <a:cubicBezTo>
                    <a:pt x="4469" y="475072"/>
                    <a:pt x="0" y="464282"/>
                    <a:pt x="0" y="453031"/>
                  </a:cubicBezTo>
                  <a:lnTo>
                    <a:pt x="0" y="42421"/>
                  </a:lnTo>
                  <a:cubicBezTo>
                    <a:pt x="0" y="31170"/>
                    <a:pt x="4469" y="20380"/>
                    <a:pt x="12425" y="12425"/>
                  </a:cubicBezTo>
                  <a:cubicBezTo>
                    <a:pt x="20380" y="4469"/>
                    <a:pt x="31170" y="0"/>
                    <a:pt x="424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C014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4806610" cy="552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03443" y="3184411"/>
            <a:ext cx="6157125" cy="5257876"/>
            <a:chOff x="0" y="0"/>
            <a:chExt cx="8209500" cy="701050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76200"/>
              <a:ext cx="8209500" cy="1697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18158" indent="-259079" lvl="1">
                <a:lnSpc>
                  <a:spcPts val="3431"/>
                </a:lnSpc>
                <a:buAutoNum type="arabicPeriod" startAt="1"/>
              </a:pPr>
              <a:r>
                <a:rPr lang="en-US" sz="23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</a:t>
              </a: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nso</a:t>
              </a: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</a:t>
              </a: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G</a:t>
              </a: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</a:t>
              </a: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s:</a:t>
              </a:r>
            </a:p>
            <a:p>
              <a:pPr algn="just" marL="1036317" indent="-345439" lvl="2">
                <a:lnSpc>
                  <a:spcPts val="3431"/>
                </a:lnSpc>
                <a:buFont typeface="Arial"/>
                <a:buChar char="⚬"/>
              </a:pP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MICS</a:t>
              </a: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5524</a:t>
              </a:r>
            </a:p>
            <a:p>
              <a:pPr algn="just" marL="1036317" indent="-345439" lvl="2">
                <a:lnSpc>
                  <a:spcPts val="3431"/>
                </a:lnSpc>
                <a:buFont typeface="Arial"/>
                <a:buChar char="⚬"/>
              </a:pP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Multi-</a:t>
              </a: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chann</a:t>
              </a: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</a:t>
              </a: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 gas</a:t>
              </a: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 sensor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761844"/>
              <a:ext cx="8209500" cy="112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18158" indent="-259079" lvl="1">
                <a:lnSpc>
                  <a:spcPts val="3431"/>
                </a:lnSpc>
                <a:buAutoNum type="arabicPeriod" startAt="1"/>
              </a:pP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Arduino UNO R4 WiFi:</a:t>
              </a:r>
            </a:p>
            <a:p>
              <a:pPr algn="just" marL="1036317" indent="-345439" lvl="2">
                <a:lnSpc>
                  <a:spcPts val="3431"/>
                </a:lnSpc>
                <a:buFont typeface="Arial"/>
                <a:buChar char="⚬"/>
              </a:pP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Akuisisi &amp; pengiriman data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027272"/>
              <a:ext cx="8209500" cy="3983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18158" indent="-259079" lvl="1">
                <a:lnSpc>
                  <a:spcPts val="3431"/>
                </a:lnSpc>
                <a:buAutoNum type="arabicPeriod" startAt="1"/>
              </a:pP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Backend Rust:</a:t>
              </a:r>
            </a:p>
            <a:p>
              <a:pPr algn="just" marL="1036317" indent="-345439" lvl="2">
                <a:lnSpc>
                  <a:spcPts val="3431"/>
                </a:lnSpc>
                <a:buFont typeface="Arial"/>
                <a:buChar char="⚬"/>
              </a:pP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Filtering</a:t>
              </a:r>
            </a:p>
            <a:p>
              <a:pPr algn="just" marL="1036317" indent="-345439" lvl="2">
                <a:lnSpc>
                  <a:spcPts val="3431"/>
                </a:lnSpc>
                <a:buFont typeface="Arial"/>
                <a:buChar char="⚬"/>
              </a:pP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Manajemen data real-time</a:t>
              </a:r>
            </a:p>
            <a:p>
              <a:pPr algn="just" marL="518158" indent="-259079" lvl="1">
                <a:lnSpc>
                  <a:spcPts val="3431"/>
                </a:lnSpc>
                <a:buAutoNum type="arabicPeriod" startAt="1"/>
              </a:pP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Frontend Python Qt:</a:t>
              </a:r>
            </a:p>
            <a:p>
              <a:pPr algn="just" marL="1036317" indent="-345439" lvl="2">
                <a:lnSpc>
                  <a:spcPts val="3431"/>
                </a:lnSpc>
                <a:buFont typeface="Arial"/>
                <a:buChar char="⚬"/>
              </a:pP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Grafik &amp; kontrol sistem</a:t>
              </a:r>
            </a:p>
            <a:p>
              <a:pPr algn="just" marL="518158" indent="-259079" lvl="1">
                <a:lnSpc>
                  <a:spcPts val="3431"/>
                </a:lnSpc>
                <a:buAutoNum type="arabicPeriod" startAt="1"/>
              </a:pP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Integrasi Edge Impulse:</a:t>
              </a:r>
            </a:p>
            <a:p>
              <a:pPr algn="just" marL="1036317" indent="-345439" lvl="2">
                <a:lnSpc>
                  <a:spcPts val="3431"/>
                </a:lnSpc>
                <a:buFont typeface="Arial"/>
                <a:buChar char="⚬"/>
              </a:pPr>
              <a:r>
                <a:rPr lang="en-US" sz="2399" strike="noStrike" u="non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Klasifikasi aroma berbasis ML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759083" y="1660800"/>
            <a:ext cx="6769833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6000" spc="-21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Arsitektur Sistem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 flipV="true">
            <a:off x="3765054" y="1306545"/>
            <a:ext cx="12918693" cy="184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0796" y="9258300"/>
            <a:ext cx="18250096" cy="1881172"/>
            <a:chOff x="0" y="0"/>
            <a:chExt cx="4806610" cy="495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6610" cy="495453"/>
            </a:xfrm>
            <a:custGeom>
              <a:avLst/>
              <a:gdLst/>
              <a:ahLst/>
              <a:cxnLst/>
              <a:rect r="r" b="b" t="t" l="l"/>
              <a:pathLst>
                <a:path h="495453" w="4806610">
                  <a:moveTo>
                    <a:pt x="42421" y="0"/>
                  </a:moveTo>
                  <a:lnTo>
                    <a:pt x="4764189" y="0"/>
                  </a:lnTo>
                  <a:cubicBezTo>
                    <a:pt x="4775439" y="0"/>
                    <a:pt x="4786229" y="4469"/>
                    <a:pt x="4794185" y="12425"/>
                  </a:cubicBezTo>
                  <a:cubicBezTo>
                    <a:pt x="4802140" y="20380"/>
                    <a:pt x="4806610" y="31170"/>
                    <a:pt x="4806610" y="42421"/>
                  </a:cubicBezTo>
                  <a:lnTo>
                    <a:pt x="4806610" y="453031"/>
                  </a:lnTo>
                  <a:cubicBezTo>
                    <a:pt x="4806610" y="464282"/>
                    <a:pt x="4802140" y="475072"/>
                    <a:pt x="4794185" y="483028"/>
                  </a:cubicBezTo>
                  <a:cubicBezTo>
                    <a:pt x="4786229" y="490983"/>
                    <a:pt x="4775439" y="495453"/>
                    <a:pt x="4764189" y="495453"/>
                  </a:cubicBezTo>
                  <a:lnTo>
                    <a:pt x="42421" y="495453"/>
                  </a:lnTo>
                  <a:cubicBezTo>
                    <a:pt x="31170" y="495453"/>
                    <a:pt x="20380" y="490983"/>
                    <a:pt x="12425" y="483028"/>
                  </a:cubicBezTo>
                  <a:cubicBezTo>
                    <a:pt x="4469" y="475072"/>
                    <a:pt x="0" y="464282"/>
                    <a:pt x="0" y="453031"/>
                  </a:cubicBezTo>
                  <a:lnTo>
                    <a:pt x="0" y="42421"/>
                  </a:lnTo>
                  <a:cubicBezTo>
                    <a:pt x="0" y="31170"/>
                    <a:pt x="4469" y="20380"/>
                    <a:pt x="12425" y="12425"/>
                  </a:cubicBezTo>
                  <a:cubicBezTo>
                    <a:pt x="20380" y="4469"/>
                    <a:pt x="31170" y="0"/>
                    <a:pt x="424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C014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06610" cy="552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3765054" y="1306545"/>
            <a:ext cx="12918693" cy="184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5400000">
            <a:off x="4538120" y="2175638"/>
            <a:ext cx="3155873" cy="5742632"/>
          </a:xfrm>
          <a:custGeom>
            <a:avLst/>
            <a:gdLst/>
            <a:ahLst/>
            <a:cxnLst/>
            <a:rect r="r" b="b" t="t" l="l"/>
            <a:pathLst>
              <a:path h="5742632" w="3155873">
                <a:moveTo>
                  <a:pt x="0" y="0"/>
                </a:moveTo>
                <a:lnTo>
                  <a:pt x="3155872" y="0"/>
                </a:lnTo>
                <a:lnTo>
                  <a:pt x="3155872" y="5742632"/>
                </a:lnTo>
                <a:lnTo>
                  <a:pt x="0" y="5742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26" t="-5035" r="-286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7019" y="3469017"/>
            <a:ext cx="5811588" cy="3091530"/>
          </a:xfrm>
          <a:custGeom>
            <a:avLst/>
            <a:gdLst/>
            <a:ahLst/>
            <a:cxnLst/>
            <a:rect r="r" b="b" t="t" l="l"/>
            <a:pathLst>
              <a:path h="3091530" w="5811588">
                <a:moveTo>
                  <a:pt x="0" y="0"/>
                </a:moveTo>
                <a:lnTo>
                  <a:pt x="5811588" y="0"/>
                </a:lnTo>
                <a:lnTo>
                  <a:pt x="5811588" y="3091530"/>
                </a:lnTo>
                <a:lnTo>
                  <a:pt x="0" y="3091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574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344550" y="1655945"/>
            <a:ext cx="7948262" cy="1654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7"/>
              </a:lnSpc>
            </a:pPr>
            <a:r>
              <a:rPr lang="en-US" sz="53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Implementasi Hardware &amp; Backend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36324" y="7238569"/>
            <a:ext cx="5710632" cy="158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4586" indent="-202293" lvl="1">
              <a:lnSpc>
                <a:spcPts val="3185"/>
              </a:lnSpc>
              <a:spcBef>
                <a:spcPct val="0"/>
              </a:spcBef>
              <a:buFont typeface="Arial"/>
              <a:buChar char="•"/>
            </a:pPr>
            <a:r>
              <a:rPr lang="en-US" sz="187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sor t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erhubung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rd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UNO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R4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WiFi</a:t>
            </a:r>
          </a:p>
          <a:p>
            <a:pPr algn="l" marL="404586" indent="-202293" lvl="1">
              <a:lnSpc>
                <a:spcPts val="3185"/>
              </a:lnSpc>
              <a:spcBef>
                <a:spcPct val="0"/>
              </a:spcBef>
              <a:buFont typeface="Arial"/>
              <a:buChar char="•"/>
            </a:pP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at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kiri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 via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ecara per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dik</a:t>
            </a:r>
          </a:p>
          <a:p>
            <a:pPr algn="l" marL="404586" indent="-202293" lvl="1">
              <a:lnSpc>
                <a:spcPts val="3185"/>
              </a:lnSpc>
              <a:spcBef>
                <a:spcPct val="0"/>
              </a:spcBef>
              <a:buFont typeface="Arial"/>
              <a:buChar char="•"/>
            </a:pP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Resp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rek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</a:p>
          <a:p>
            <a:pPr algn="l" marL="0" indent="0" lvl="0">
              <a:lnSpc>
                <a:spcPts val="3185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236324" y="6690470"/>
            <a:ext cx="5661800" cy="290924"/>
            <a:chOff x="0" y="0"/>
            <a:chExt cx="7549067" cy="387899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549067" cy="387899"/>
              <a:chOff x="0" y="0"/>
              <a:chExt cx="1164979" cy="5986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164979" cy="59861"/>
              </a:xfrm>
              <a:custGeom>
                <a:avLst/>
                <a:gdLst/>
                <a:ahLst/>
                <a:cxnLst/>
                <a:rect r="r" b="b" t="t" l="l"/>
                <a:pathLst>
                  <a:path h="59861" w="1164979">
                    <a:moveTo>
                      <a:pt x="29931" y="0"/>
                    </a:moveTo>
                    <a:lnTo>
                      <a:pt x="1135049" y="0"/>
                    </a:lnTo>
                    <a:cubicBezTo>
                      <a:pt x="1151579" y="0"/>
                      <a:pt x="1164979" y="13400"/>
                      <a:pt x="1164979" y="29931"/>
                    </a:cubicBezTo>
                    <a:lnTo>
                      <a:pt x="1164979" y="29931"/>
                    </a:lnTo>
                    <a:cubicBezTo>
                      <a:pt x="1164979" y="46461"/>
                      <a:pt x="1151579" y="59861"/>
                      <a:pt x="1135049" y="59861"/>
                    </a:cubicBezTo>
                    <a:lnTo>
                      <a:pt x="29931" y="59861"/>
                    </a:lnTo>
                    <a:cubicBezTo>
                      <a:pt x="13400" y="59861"/>
                      <a:pt x="0" y="46461"/>
                      <a:pt x="0" y="29931"/>
                    </a:cubicBezTo>
                    <a:lnTo>
                      <a:pt x="0" y="29931"/>
                    </a:lnTo>
                    <a:cubicBezTo>
                      <a:pt x="0" y="13400"/>
                      <a:pt x="13400" y="0"/>
                      <a:pt x="29931" y="0"/>
                    </a:cubicBezTo>
                    <a:close/>
                  </a:path>
                </a:pathLst>
              </a:custGeom>
              <a:solidFill>
                <a:srgbClr val="F0F7F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1164979" cy="117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484599" y="4208"/>
              <a:ext cx="4579869" cy="341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2"/>
                </a:lnSpc>
              </a:pPr>
              <a:r>
                <a:rPr lang="en-US" b="true" sz="1544" spc="19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HARDWARE E-NOSE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973115" y="7038544"/>
            <a:ext cx="5710632" cy="1585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4586" indent="-202293" lvl="1">
              <a:lnSpc>
                <a:spcPts val="3185"/>
              </a:lnSpc>
              <a:buFont typeface="Arial"/>
              <a:buChar char="•"/>
            </a:pPr>
            <a:r>
              <a:rPr lang="en-US" sz="187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rima data dar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Arduino</a:t>
            </a:r>
          </a:p>
          <a:p>
            <a:pPr algn="l" marL="404586" indent="-202293" lvl="1">
              <a:lnSpc>
                <a:spcPts val="3185"/>
              </a:lnSpc>
              <a:buFont typeface="Arial"/>
              <a:buChar char="•"/>
            </a:pP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teri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 (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moving average)</a:t>
            </a:r>
          </a:p>
          <a:p>
            <a:pPr algn="l" marL="404586" indent="-202293" lvl="1">
              <a:lnSpc>
                <a:spcPts val="3185"/>
              </a:lnSpc>
              <a:buFont typeface="Arial"/>
              <a:buChar char="•"/>
            </a:pP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Menyediakan data ke fronten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</a:p>
          <a:p>
            <a:pPr algn="l" marL="404586" indent="-202293" lvl="1">
              <a:lnSpc>
                <a:spcPts val="3185"/>
              </a:lnSpc>
              <a:buFont typeface="Arial"/>
              <a:buChar char="•"/>
            </a:pP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Lat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ensi re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nd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ah &amp; s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bil (t</a:t>
            </a:r>
            <a:r>
              <a:rPr lang="en-US" sz="1873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anpa GIL)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387019" y="6690470"/>
            <a:ext cx="5847583" cy="290924"/>
            <a:chOff x="0" y="0"/>
            <a:chExt cx="7796777" cy="38789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247710" y="0"/>
              <a:ext cx="7549067" cy="387899"/>
              <a:chOff x="0" y="0"/>
              <a:chExt cx="1164979" cy="5986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164979" cy="59861"/>
              </a:xfrm>
              <a:custGeom>
                <a:avLst/>
                <a:gdLst/>
                <a:ahLst/>
                <a:cxnLst/>
                <a:rect r="r" b="b" t="t" l="l"/>
                <a:pathLst>
                  <a:path h="59861" w="1164979">
                    <a:moveTo>
                      <a:pt x="29931" y="0"/>
                    </a:moveTo>
                    <a:lnTo>
                      <a:pt x="1135049" y="0"/>
                    </a:lnTo>
                    <a:cubicBezTo>
                      <a:pt x="1151579" y="0"/>
                      <a:pt x="1164979" y="13400"/>
                      <a:pt x="1164979" y="29931"/>
                    </a:cubicBezTo>
                    <a:lnTo>
                      <a:pt x="1164979" y="29931"/>
                    </a:lnTo>
                    <a:cubicBezTo>
                      <a:pt x="1164979" y="46461"/>
                      <a:pt x="1151579" y="59861"/>
                      <a:pt x="1135049" y="59861"/>
                    </a:cubicBezTo>
                    <a:lnTo>
                      <a:pt x="29931" y="59861"/>
                    </a:lnTo>
                    <a:cubicBezTo>
                      <a:pt x="13400" y="59861"/>
                      <a:pt x="0" y="46461"/>
                      <a:pt x="0" y="29931"/>
                    </a:cubicBezTo>
                    <a:lnTo>
                      <a:pt x="0" y="29931"/>
                    </a:lnTo>
                    <a:cubicBezTo>
                      <a:pt x="0" y="13400"/>
                      <a:pt x="13400" y="0"/>
                      <a:pt x="29931" y="0"/>
                    </a:cubicBezTo>
                    <a:close/>
                  </a:path>
                </a:pathLst>
              </a:custGeom>
              <a:solidFill>
                <a:srgbClr val="F0F7FE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57150"/>
                <a:ext cx="1164979" cy="11701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-4519"/>
              <a:ext cx="7641227" cy="341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2"/>
                </a:lnSpc>
              </a:pPr>
              <a:r>
                <a:rPr lang="en-US" b="true" sz="1544" spc="193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BACKEND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3765054" y="1306545"/>
            <a:ext cx="12918693" cy="184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782569" y="3127872"/>
            <a:ext cx="5978736" cy="3156414"/>
          </a:xfrm>
          <a:custGeom>
            <a:avLst/>
            <a:gdLst/>
            <a:ahLst/>
            <a:cxnLst/>
            <a:rect r="r" b="b" t="t" l="l"/>
            <a:pathLst>
              <a:path h="3156414" w="5978736">
                <a:moveTo>
                  <a:pt x="0" y="0"/>
                </a:moveTo>
                <a:lnTo>
                  <a:pt x="5978736" y="0"/>
                </a:lnTo>
                <a:lnTo>
                  <a:pt x="5978736" y="3156414"/>
                </a:lnTo>
                <a:lnTo>
                  <a:pt x="0" y="3156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10678" y="3188948"/>
            <a:ext cx="5658297" cy="3034262"/>
          </a:xfrm>
          <a:custGeom>
            <a:avLst/>
            <a:gdLst/>
            <a:ahLst/>
            <a:cxnLst/>
            <a:rect r="r" b="b" t="t" l="l"/>
            <a:pathLst>
              <a:path h="3034262" w="5658297">
                <a:moveTo>
                  <a:pt x="0" y="0"/>
                </a:moveTo>
                <a:lnTo>
                  <a:pt x="5658298" y="0"/>
                </a:lnTo>
                <a:lnTo>
                  <a:pt x="5658298" y="3034262"/>
                </a:lnTo>
                <a:lnTo>
                  <a:pt x="0" y="303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267434" y="6362161"/>
            <a:ext cx="3544785" cy="779853"/>
          </a:xfrm>
          <a:custGeom>
            <a:avLst/>
            <a:gdLst/>
            <a:ahLst/>
            <a:cxnLst/>
            <a:rect r="r" b="b" t="t" l="l"/>
            <a:pathLst>
              <a:path h="779853" w="3544785">
                <a:moveTo>
                  <a:pt x="0" y="0"/>
                </a:moveTo>
                <a:lnTo>
                  <a:pt x="3544786" y="0"/>
                </a:lnTo>
                <a:lnTo>
                  <a:pt x="3544786" y="779853"/>
                </a:lnTo>
                <a:lnTo>
                  <a:pt x="0" y="779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98361" y="1927199"/>
            <a:ext cx="11491277" cy="90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37"/>
              </a:lnSpc>
            </a:pPr>
            <a:r>
              <a:rPr lang="en-US" sz="5300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Implementasi GUI &amp; Database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67396" y="7303939"/>
            <a:ext cx="7013385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kan g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af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on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nso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cara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l-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Mengon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ro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guj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ian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star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t,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top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simpan data)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 informasi sampel dan metadata pengujian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859514" y="6455045"/>
            <a:ext cx="2829149" cy="367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67"/>
              </a:lnSpc>
            </a:pPr>
            <a:r>
              <a:rPr lang="en-US" sz="2048" spc="25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GUI (FRONTEND)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1180479" y="6362161"/>
            <a:ext cx="3709160" cy="779853"/>
            <a:chOff x="0" y="0"/>
            <a:chExt cx="4945546" cy="10398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26381" cy="1039804"/>
            </a:xfrm>
            <a:custGeom>
              <a:avLst/>
              <a:gdLst/>
              <a:ahLst/>
              <a:cxnLst/>
              <a:rect r="r" b="b" t="t" l="l"/>
              <a:pathLst>
                <a:path h="1039804" w="4726381">
                  <a:moveTo>
                    <a:pt x="0" y="0"/>
                  </a:moveTo>
                  <a:lnTo>
                    <a:pt x="4726381" y="0"/>
                  </a:lnTo>
                  <a:lnTo>
                    <a:pt x="4726381" y="1039804"/>
                  </a:lnTo>
                  <a:lnTo>
                    <a:pt x="0" y="10398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173348" y="142896"/>
              <a:ext cx="3772198" cy="470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67"/>
                </a:lnSpc>
              </a:pPr>
              <a:r>
                <a:rPr lang="en-US" sz="2048" spc="256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IMPULSE DB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736868" y="7303939"/>
            <a:ext cx="6070138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yi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mpan 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 has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il s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 sensor gas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Digunakan seba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datase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 u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ntuk pe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lat</a:t>
            </a: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ihan di Edge Impulse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Mendukung analisis dan pengujian lanjutan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078D8">
                <a:alpha val="100000"/>
              </a:srgbClr>
            </a:gs>
            <a:gs pos="100000">
              <a:srgbClr val="0D379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990796" y="9258300"/>
            <a:ext cx="18250096" cy="1881172"/>
            <a:chOff x="0" y="0"/>
            <a:chExt cx="4806610" cy="4954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06610" cy="495453"/>
            </a:xfrm>
            <a:custGeom>
              <a:avLst/>
              <a:gdLst/>
              <a:ahLst/>
              <a:cxnLst/>
              <a:rect r="r" b="b" t="t" l="l"/>
              <a:pathLst>
                <a:path h="495453" w="4806610">
                  <a:moveTo>
                    <a:pt x="42421" y="0"/>
                  </a:moveTo>
                  <a:lnTo>
                    <a:pt x="4764189" y="0"/>
                  </a:lnTo>
                  <a:cubicBezTo>
                    <a:pt x="4775439" y="0"/>
                    <a:pt x="4786229" y="4469"/>
                    <a:pt x="4794185" y="12425"/>
                  </a:cubicBezTo>
                  <a:cubicBezTo>
                    <a:pt x="4802140" y="20380"/>
                    <a:pt x="4806610" y="31170"/>
                    <a:pt x="4806610" y="42421"/>
                  </a:cubicBezTo>
                  <a:lnTo>
                    <a:pt x="4806610" y="453031"/>
                  </a:lnTo>
                  <a:cubicBezTo>
                    <a:pt x="4806610" y="464282"/>
                    <a:pt x="4802140" y="475072"/>
                    <a:pt x="4794185" y="483028"/>
                  </a:cubicBezTo>
                  <a:cubicBezTo>
                    <a:pt x="4786229" y="490983"/>
                    <a:pt x="4775439" y="495453"/>
                    <a:pt x="4764189" y="495453"/>
                  </a:cubicBezTo>
                  <a:lnTo>
                    <a:pt x="42421" y="495453"/>
                  </a:lnTo>
                  <a:cubicBezTo>
                    <a:pt x="31170" y="495453"/>
                    <a:pt x="20380" y="490983"/>
                    <a:pt x="12425" y="483028"/>
                  </a:cubicBezTo>
                  <a:cubicBezTo>
                    <a:pt x="4469" y="475072"/>
                    <a:pt x="0" y="464282"/>
                    <a:pt x="0" y="453031"/>
                  </a:cubicBezTo>
                  <a:lnTo>
                    <a:pt x="0" y="42421"/>
                  </a:lnTo>
                  <a:cubicBezTo>
                    <a:pt x="0" y="31170"/>
                    <a:pt x="4469" y="20380"/>
                    <a:pt x="12425" y="12425"/>
                  </a:cubicBezTo>
                  <a:cubicBezTo>
                    <a:pt x="20380" y="4469"/>
                    <a:pt x="31170" y="0"/>
                    <a:pt x="42421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1C014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06610" cy="5526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67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110083"/>
            <a:ext cx="613689" cy="354824"/>
          </a:xfrm>
          <a:custGeom>
            <a:avLst/>
            <a:gdLst/>
            <a:ahLst/>
            <a:cxnLst/>
            <a:rect r="r" b="b" t="t" l="l"/>
            <a:pathLst>
              <a:path h="354824" w="613689">
                <a:moveTo>
                  <a:pt x="0" y="0"/>
                </a:moveTo>
                <a:lnTo>
                  <a:pt x="613689" y="0"/>
                </a:lnTo>
                <a:lnTo>
                  <a:pt x="613689" y="354824"/>
                </a:lnTo>
                <a:lnTo>
                  <a:pt x="0" y="354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3765054" y="1306545"/>
            <a:ext cx="12918693" cy="1844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-1530173" y="3075315"/>
            <a:ext cx="8404257" cy="5256481"/>
          </a:xfrm>
          <a:custGeom>
            <a:avLst/>
            <a:gdLst/>
            <a:ahLst/>
            <a:cxnLst/>
            <a:rect r="r" b="b" t="t" l="l"/>
            <a:pathLst>
              <a:path h="5256481" w="8404257">
                <a:moveTo>
                  <a:pt x="0" y="0"/>
                </a:moveTo>
                <a:lnTo>
                  <a:pt x="8404257" y="0"/>
                </a:lnTo>
                <a:lnTo>
                  <a:pt x="8404257" y="5256481"/>
                </a:lnTo>
                <a:lnTo>
                  <a:pt x="0" y="5256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4630400" y="7931746"/>
            <a:ext cx="7315200" cy="1837944"/>
          </a:xfrm>
          <a:custGeom>
            <a:avLst/>
            <a:gdLst/>
            <a:ahLst/>
            <a:cxnLst/>
            <a:rect r="r" b="b" t="t" l="l"/>
            <a:pathLst>
              <a:path h="1837944" w="7315200">
                <a:moveTo>
                  <a:pt x="7315200" y="0"/>
                </a:moveTo>
                <a:lnTo>
                  <a:pt x="0" y="0"/>
                </a:lnTo>
                <a:lnTo>
                  <a:pt x="0" y="1837944"/>
                </a:lnTo>
                <a:lnTo>
                  <a:pt x="7315200" y="1837944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48731" y="3522033"/>
            <a:ext cx="8617467" cy="4650697"/>
          </a:xfrm>
          <a:custGeom>
            <a:avLst/>
            <a:gdLst/>
            <a:ahLst/>
            <a:cxnLst/>
            <a:rect r="r" b="b" t="t" l="l"/>
            <a:pathLst>
              <a:path h="4650697" w="8617467">
                <a:moveTo>
                  <a:pt x="0" y="0"/>
                </a:moveTo>
                <a:lnTo>
                  <a:pt x="8617467" y="0"/>
                </a:lnTo>
                <a:lnTo>
                  <a:pt x="8617467" y="4650696"/>
                </a:lnTo>
                <a:lnTo>
                  <a:pt x="0" y="46506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85095" y="1820809"/>
            <a:ext cx="7717810" cy="854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7"/>
              </a:lnSpc>
            </a:pPr>
            <a:r>
              <a:rPr lang="en-US" sz="5300" spc="-185" b="true">
                <a:solidFill>
                  <a:srgbClr val="FFFFF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Integrasi Edge Impulse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69765" y="3360791"/>
            <a:ext cx="7817549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sensor E-Nose diunggah ke Edge Impulse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digunakan sebagai dataset pelatihan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Ekstraksi pola respons sensor (fingerprint aroma)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Klasifikasi berdasarkan perbedaan pola aroma</a:t>
            </a:r>
          </a:p>
          <a:p>
            <a:pPr algn="l" marL="431801" indent="-215900" lvl="1">
              <a:lnSpc>
                <a:spcPts val="34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Mendukung identifikasi varian tembakau</a:t>
            </a:r>
          </a:p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909056" y="1076325"/>
            <a:ext cx="1855971" cy="4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4"/>
              </a:lnSpc>
            </a:pPr>
            <a:r>
              <a:rPr lang="en-US" sz="3161" spc="-161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E-Nose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18496" y="6070196"/>
            <a:ext cx="7817549" cy="213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 strike="noStrike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yang telah diunggah ke Edge Impulse diproses sebagai dataset pelatihan untuk mengekstraksi pola respons sensor gas digunakan sebagai pengklasifikasian sehingga setiap varian tembakau dapat dibedakan berdasarkan fingerprint aromanya.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DAG6zsIvsEM</dc:identifier>
  <dcterms:modified xsi:type="dcterms:W3CDTF">2011-08-01T06:04:30Z</dcterms:modified>
  <cp:revision>1</cp:revision>
  <dc:title>Blue White Modern Illustrative Technology Presentation</dc:title>
</cp:coreProperties>
</file>